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9" r:id="rId1"/>
  </p:sldMasterIdLst>
  <p:notesMasterIdLst>
    <p:notesMasterId r:id="rId29"/>
  </p:notesMasterIdLst>
  <p:handoutMasterIdLst>
    <p:handoutMasterId r:id="rId30"/>
  </p:handoutMasterIdLst>
  <p:sldIdLst>
    <p:sldId id="1557" r:id="rId2"/>
    <p:sldId id="1551" r:id="rId3"/>
    <p:sldId id="1558" r:id="rId4"/>
    <p:sldId id="1559" r:id="rId5"/>
    <p:sldId id="1560" r:id="rId6"/>
    <p:sldId id="1562" r:id="rId7"/>
    <p:sldId id="1514" r:id="rId8"/>
    <p:sldId id="1516" r:id="rId9"/>
    <p:sldId id="1563" r:id="rId10"/>
    <p:sldId id="1564" r:id="rId11"/>
    <p:sldId id="1550" r:id="rId12"/>
    <p:sldId id="1565" r:id="rId13"/>
    <p:sldId id="1556" r:id="rId14"/>
    <p:sldId id="1567" r:id="rId15"/>
    <p:sldId id="1555" r:id="rId16"/>
    <p:sldId id="1568" r:id="rId17"/>
    <p:sldId id="1569" r:id="rId18"/>
    <p:sldId id="1570" r:id="rId19"/>
    <p:sldId id="1572" r:id="rId20"/>
    <p:sldId id="1573" r:id="rId21"/>
    <p:sldId id="1571" r:id="rId22"/>
    <p:sldId id="1539" r:id="rId23"/>
    <p:sldId id="1540" r:id="rId24"/>
    <p:sldId id="1553" r:id="rId25"/>
    <p:sldId id="1554" r:id="rId26"/>
    <p:sldId id="1541" r:id="rId27"/>
    <p:sldId id="1542" r:id="rId28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546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4647"/>
    <a:srgbClr val="E6CF5D"/>
    <a:srgbClr val="0000EA"/>
    <a:srgbClr val="F8FFA5"/>
    <a:srgbClr val="FAC371"/>
    <a:srgbClr val="00005C"/>
    <a:srgbClr val="2FFF73"/>
    <a:srgbClr val="E67C85"/>
    <a:srgbClr val="F7F0A8"/>
    <a:srgbClr val="A4C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84" autoAdjust="0"/>
    <p:restoredTop sz="92809" autoAdjust="0"/>
  </p:normalViewPr>
  <p:slideViewPr>
    <p:cSldViewPr snapToGrid="0" snapToObjects="1">
      <p:cViewPr varScale="1">
        <p:scale>
          <a:sx n="103" d="100"/>
          <a:sy n="103" d="100"/>
        </p:scale>
        <p:origin x="168" y="1088"/>
      </p:cViewPr>
      <p:guideLst>
        <p:guide orient="horz" pos="2546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64" d="100"/>
          <a:sy n="164" d="100"/>
        </p:scale>
        <p:origin x="670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E7F55E73-1F85-FF4B-84BB-0F26D23E35C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56171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81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BA3B4573-DC42-814A-AA19-DDDB4F35D741}" type="datetime1">
              <a:rPr lang="en-US" smtClean="0"/>
              <a:t>8/8/21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6CC2355E-BEA1-9643-A7F8-09D95B0490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08040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CC2355E-BEA1-9643-A7F8-09D95B04909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5320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C2355E-BEA1-9643-A7F8-09D95B04909E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2742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CC2355E-BEA1-9643-A7F8-09D95B04909E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669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C2355E-BEA1-9643-A7F8-09D95B04909E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7061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C2355E-BEA1-9643-A7F8-09D95B04909E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8195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C2355E-BEA1-9643-A7F8-09D95B04909E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845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C2355E-BEA1-9643-A7F8-09D95B04909E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1538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CC2355E-BEA1-9643-A7F8-09D95B04909E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70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C2355E-BEA1-9643-A7F8-09D95B04909E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1404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C2355E-BEA1-9643-A7F8-09D95B04909E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939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CC2355E-BEA1-9643-A7F8-09D95B04909E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1638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C2355E-BEA1-9643-A7F8-09D95B04909E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6852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C2355E-BEA1-9643-A7F8-09D95B04909E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9901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C2355E-BEA1-9643-A7F8-09D95B04909E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612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C2355E-BEA1-9643-A7F8-09D95B04909E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945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84767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5084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04779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192191"/>
          </a:xfrm>
          <a:solidFill>
            <a:srgbClr val="00005C"/>
          </a:solidFill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38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latin typeface="Gill Sans MT" charset="0"/>
                <a:ea typeface="Gill Sans MT" charset="0"/>
                <a:cs typeface="Gill Sans MT" charset="0"/>
              </a:defRPr>
            </a:lvl1pPr>
            <a:lvl2pPr>
              <a:defRPr sz="2400">
                <a:latin typeface="Gill Sans MT" charset="0"/>
                <a:ea typeface="Gill Sans MT" charset="0"/>
                <a:cs typeface="Gill Sans MT" charset="0"/>
              </a:defRPr>
            </a:lvl2pPr>
            <a:lvl3pPr>
              <a:defRPr sz="2000">
                <a:latin typeface="Gill Sans MT" charset="0"/>
                <a:ea typeface="Gill Sans MT" charset="0"/>
                <a:cs typeface="Gill Sans MT" charset="0"/>
              </a:defRPr>
            </a:lvl3pPr>
            <a:lvl4pPr>
              <a:defRPr sz="1800">
                <a:latin typeface="Gill Sans MT" charset="0"/>
                <a:ea typeface="Gill Sans MT" charset="0"/>
                <a:cs typeface="Gill Sans MT" charset="0"/>
              </a:defRPr>
            </a:lvl4pPr>
            <a:lvl5pPr>
              <a:defRPr sz="1800">
                <a:latin typeface="Gill Sans MT" charset="0"/>
                <a:ea typeface="Gill Sans MT" charset="0"/>
                <a:cs typeface="Gill Sans M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‹#›</a:t>
            </a:fld>
            <a:r>
              <a:rPr lang="en-US" dirty="0"/>
              <a:t> / 29</a:t>
            </a:r>
          </a:p>
        </p:txBody>
      </p:sp>
    </p:spTree>
    <p:extLst>
      <p:ext uri="{BB962C8B-B14F-4D97-AF65-F5344CB8AC3E}">
        <p14:creationId xmlns:p14="http://schemas.microsoft.com/office/powerpoint/2010/main" val="798869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5348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24933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42877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17354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0015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43330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135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238491"/>
          </a:xfrm>
          <a:prstGeom prst="rect">
            <a:avLst/>
          </a:prstGeom>
          <a:solidFill>
            <a:srgbClr val="00084E"/>
          </a:solidFill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3927" y="1387098"/>
            <a:ext cx="8704579" cy="47390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75314" y="648870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fld id="{06C8BE47-A309-A04A-8ACD-5472A992E3BA}" type="slidenum">
              <a:rPr lang="en-US" smtClean="0"/>
              <a:pPr/>
              <a:t>‹#›</a:t>
            </a:fld>
            <a:r>
              <a:rPr lang="en-US" dirty="0"/>
              <a:t> / 29</a:t>
            </a:r>
          </a:p>
        </p:txBody>
      </p:sp>
      <p:pic>
        <p:nvPicPr>
          <p:cNvPr id="1028" name="Picture 4" descr="https://lh3.googleusercontent.com/IqN-MyeIkhObhVZvGAaLJlwPRgXlr8t72X0KKbW3YyRuH3_KVs11RSjBM23qyv9MCDNAp631wmZssEb6YSG5K_aACTCVsrd6x4mhPgxPtjZ9RDUMbFuZ3kamYzPM6Ul3P51YwDd8Ryo">
            <a:extLst>
              <a:ext uri="{FF2B5EF4-FFF2-40B4-BE49-F238E27FC236}">
                <a16:creationId xmlns:a16="http://schemas.microsoft.com/office/drawing/2014/main" id="{125B476F-DC31-A54F-B7E8-A5ABC754E03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927" y="6264443"/>
            <a:ext cx="491934" cy="509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9E1ADB-C4DF-1F45-A589-8DAC0916166E}"/>
              </a:ext>
            </a:extLst>
          </p:cNvPr>
          <p:cNvSpPr txBox="1"/>
          <p:nvPr userDrawn="1"/>
        </p:nvSpPr>
        <p:spPr>
          <a:xfrm>
            <a:off x="675861" y="6334775"/>
            <a:ext cx="18420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0" dirty="0">
                <a:solidFill>
                  <a:schemeClr val="tx2">
                    <a:lumMod val="75000"/>
                  </a:schemeClr>
                </a:solidFill>
                <a:latin typeface="Gill Sans MT" panose="020B0502020104020203" pitchFamily="34" charset="0"/>
              </a:rPr>
              <a:t>M.IN.D Lab</a:t>
            </a:r>
            <a:endParaRPr kumimoji="1" lang="ko-KR" altLang="en-US" sz="2000" b="0" dirty="0">
              <a:solidFill>
                <a:schemeClr val="tx2">
                  <a:lumMod val="75000"/>
                </a:schemeClr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8462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lang="en-US" sz="3800" kern="1200">
          <a:solidFill>
            <a:schemeClr val="bg1"/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ill Sans MT" charset="0"/>
          <a:ea typeface="Gill Sans MT" charset="0"/>
          <a:cs typeface="Gill Sans MT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Hongjoon0805@gmail.com5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pytorch.org/docs/stable/generated/torch.autograd.grad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ctrTitle"/>
          </p:nvPr>
        </p:nvSpPr>
        <p:spPr>
          <a:xfrm>
            <a:off x="221494" y="848725"/>
            <a:ext cx="8682554" cy="2105490"/>
          </a:xfrm>
          <a:solidFill>
            <a:srgbClr val="00084E"/>
          </a:solidFill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ko-KR" dirty="0"/>
              <a:t>AI </a:t>
            </a:r>
            <a:r>
              <a:rPr lang="ko-KR" altLang="en-US" dirty="0"/>
              <a:t>전문가 교육과정</a:t>
            </a:r>
            <a:br>
              <a:rPr lang="en-US" altLang="ko-KR" dirty="0"/>
            </a:b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Learning Algorithms I</a:t>
            </a:r>
            <a:br>
              <a:rPr lang="en-US" altLang="ko-KR" dirty="0"/>
            </a:br>
            <a:r>
              <a:rPr lang="en-US" altLang="ko-KR" dirty="0"/>
              <a:t>(Meta-Learning - Lab)</a:t>
            </a:r>
            <a:r>
              <a:rPr lang="ko-KR" altLang="en-US" dirty="0"/>
              <a:t>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2371" y="3882987"/>
            <a:ext cx="6400800" cy="1888181"/>
          </a:xfrm>
        </p:spPr>
        <p:txBody>
          <a:bodyPr rtlCol="0">
            <a:noAutofit/>
          </a:bodyPr>
          <a:lstStyle/>
          <a:p>
            <a:pPr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n-US" sz="2800" dirty="0" err="1">
                <a:solidFill>
                  <a:schemeClr val="tx1"/>
                </a:solidFill>
                <a:latin typeface="Gill Sans MT"/>
                <a:ea typeface="+mn-ea"/>
                <a:cs typeface="Gill Sans MT"/>
              </a:rPr>
              <a:t>Hongjoon</a:t>
            </a:r>
            <a:r>
              <a:rPr lang="en-US" sz="2800" dirty="0">
                <a:solidFill>
                  <a:schemeClr val="tx1"/>
                </a:solidFill>
                <a:latin typeface="Gill Sans MT"/>
                <a:ea typeface="+mn-ea"/>
                <a:cs typeface="Gill Sans MT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Gill Sans MT"/>
                <a:ea typeface="+mn-ea"/>
                <a:cs typeface="Gill Sans MT"/>
              </a:rPr>
              <a:t>Ahn</a:t>
            </a:r>
            <a:r>
              <a:rPr lang="en-US" sz="2800" dirty="0">
                <a:solidFill>
                  <a:schemeClr val="tx1"/>
                </a:solidFill>
                <a:latin typeface="Gill Sans MT"/>
                <a:ea typeface="+mn-ea"/>
                <a:cs typeface="Gill Sans MT"/>
              </a:rPr>
              <a:t>, </a:t>
            </a:r>
            <a:r>
              <a:rPr lang="en-US" sz="2800" dirty="0" err="1">
                <a:solidFill>
                  <a:schemeClr val="tx1"/>
                </a:solidFill>
                <a:latin typeface="Gill Sans MT"/>
                <a:ea typeface="+mn-ea"/>
                <a:cs typeface="Gill Sans MT"/>
              </a:rPr>
              <a:t>Sangwon</a:t>
            </a:r>
            <a:r>
              <a:rPr lang="en-US" sz="2800" dirty="0">
                <a:solidFill>
                  <a:schemeClr val="tx1"/>
                </a:solidFill>
                <a:latin typeface="Gill Sans MT"/>
                <a:ea typeface="+mn-ea"/>
                <a:cs typeface="Gill Sans MT"/>
              </a:rPr>
              <a:t> Jung</a:t>
            </a:r>
          </a:p>
          <a:p>
            <a:pPr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n-US" sz="2000" dirty="0">
                <a:solidFill>
                  <a:schemeClr val="tx1"/>
                </a:solidFill>
                <a:latin typeface="Gill Sans MT"/>
                <a:ea typeface="+mn-ea"/>
                <a:cs typeface="Gill Sans MT"/>
                <a:hlinkClick r:id="rId3"/>
              </a:rPr>
              <a:t>Hongjoon0805@gmail.com, toto6599@naver.com</a:t>
            </a:r>
            <a:endParaRPr lang="en-US" sz="2000" dirty="0">
              <a:solidFill>
                <a:schemeClr val="tx1"/>
              </a:solidFill>
              <a:latin typeface="Gill Sans MT"/>
              <a:ea typeface="+mn-ea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 typeface="Arial"/>
              <a:buNone/>
              <a:defRPr/>
            </a:pPr>
            <a:r>
              <a:rPr lang="en-US" sz="2000" dirty="0">
                <a:solidFill>
                  <a:schemeClr val="tx1"/>
                </a:solidFill>
                <a:latin typeface="Gill Sans MT"/>
                <a:ea typeface="+mn-ea"/>
                <a:cs typeface="Gill Sans MT"/>
              </a:rPr>
              <a:t>Department of Electrical and Computer Engineering</a:t>
            </a:r>
            <a:r>
              <a:rPr lang="en-US" dirty="0">
                <a:solidFill>
                  <a:schemeClr val="tx1"/>
                </a:solidFill>
                <a:latin typeface="Gill Sans MT"/>
                <a:ea typeface="+mn-ea"/>
                <a:cs typeface="Gill Sans MT"/>
              </a:rPr>
              <a:t> </a:t>
            </a:r>
          </a:p>
          <a:p>
            <a:pPr>
              <a:defRPr/>
            </a:pPr>
            <a:br>
              <a:rPr lang="en-US" sz="1800" dirty="0">
                <a:solidFill>
                  <a:schemeClr val="tx1"/>
                </a:solidFill>
                <a:latin typeface="Gill Sans MT"/>
                <a:cs typeface="Gill Sans MT"/>
              </a:rPr>
            </a:br>
            <a:endParaRPr lang="en-US" sz="1600" dirty="0">
              <a:solidFill>
                <a:schemeClr val="tx1"/>
              </a:solidFill>
              <a:latin typeface="Gill Sans MT"/>
              <a:cs typeface="Gill Sans MT"/>
            </a:endParaRPr>
          </a:p>
        </p:txBody>
      </p:sp>
      <p:pic>
        <p:nvPicPr>
          <p:cNvPr id="1026" name="Picture 2" descr="서울대 2021, 2022학년도 대입 주요사항 및 전형 예고...정시 비율 소폭 증가, 이수과목 가산점 등 - 교육정책뉴스">
            <a:extLst>
              <a:ext uri="{FF2B5EF4-FFF2-40B4-BE49-F238E27FC236}">
                <a16:creationId xmlns:a16="http://schemas.microsoft.com/office/drawing/2014/main" id="{9D673548-65E8-204A-BD59-79BD7697FB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3046" y="5281534"/>
            <a:ext cx="2797908" cy="979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Outline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Review of MAML and CNP</a:t>
            </a:r>
          </a:p>
          <a:p>
            <a:pPr lvl="1"/>
            <a:endParaRPr kumimoji="1" lang="en-US" altLang="ko-KR" dirty="0">
              <a:solidFill>
                <a:srgbClr val="FF0000"/>
              </a:solidFill>
            </a:endParaRPr>
          </a:p>
          <a:p>
            <a:r>
              <a:rPr kumimoji="1" lang="en-US" altLang="ko-KR" dirty="0">
                <a:solidFill>
                  <a:srgbClr val="FF0000"/>
                </a:solidFill>
              </a:rPr>
              <a:t>Goal of </a:t>
            </a:r>
            <a:r>
              <a:rPr kumimoji="1" lang="en-US" altLang="en-US" dirty="0">
                <a:solidFill>
                  <a:srgbClr val="FF0000"/>
                </a:solidFill>
              </a:rPr>
              <a:t>Lab</a:t>
            </a:r>
            <a:endParaRPr kumimoji="1" lang="en-US" altLang="ko-KR" dirty="0">
              <a:solidFill>
                <a:srgbClr val="FF0000"/>
              </a:solidFill>
            </a:endParaRPr>
          </a:p>
          <a:p>
            <a:endParaRPr kumimoji="1" lang="en-US" altLang="ko-KR" dirty="0"/>
          </a:p>
          <a:p>
            <a:r>
              <a:rPr kumimoji="1" lang="en-US" altLang="ko-KR" dirty="0"/>
              <a:t>A Brief Explanation for Source Codes</a:t>
            </a:r>
          </a:p>
          <a:p>
            <a:endParaRPr kumimoji="1"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C9B1135-2D2C-2B43-8690-3A65E38A9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10</a:t>
            </a:fld>
            <a:r>
              <a:rPr lang="en-US" dirty="0"/>
              <a:t> / 29</a:t>
            </a:r>
          </a:p>
        </p:txBody>
      </p:sp>
    </p:spTree>
    <p:extLst>
      <p:ext uri="{BB962C8B-B14F-4D97-AF65-F5344CB8AC3E}">
        <p14:creationId xmlns:p14="http://schemas.microsoft.com/office/powerpoint/2010/main" val="41569215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E1F9BC-21D7-334F-82B3-0279BD276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/>
              <a:t>Goal of Lab for CNP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AD0A8A-744F-5E4D-B7C6-CCB6CA907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dirty="0"/>
              <a:t>Experimental Setting</a:t>
            </a:r>
          </a:p>
          <a:p>
            <a:pPr lvl="1"/>
            <a:r>
              <a:rPr kumimoji="1" lang="en-US" altLang="ko-Kore-KR" dirty="0"/>
              <a:t>Meta-learning task: few-shot regression on sine-wave dataset</a:t>
            </a:r>
          </a:p>
          <a:p>
            <a:r>
              <a:rPr kumimoji="1" lang="en-US" altLang="ko-Kore-KR" dirty="0"/>
              <a:t>Complete unimplemented functions of CNP</a:t>
            </a:r>
          </a:p>
          <a:p>
            <a:pPr lvl="1"/>
            <a:r>
              <a:rPr kumimoji="1" lang="en-US" altLang="ko-Kore-KR" dirty="0">
                <a:solidFill>
                  <a:srgbClr val="FF0000"/>
                </a:solidFill>
              </a:rPr>
              <a:t>Implement two functions in day2_CNP.ipynb</a:t>
            </a:r>
          </a:p>
          <a:p>
            <a:pPr lvl="2"/>
            <a:r>
              <a:rPr kumimoji="1" lang="en-US" altLang="ko-Kore-KR" dirty="0"/>
              <a:t>__</a:t>
            </a:r>
            <a:r>
              <a:rPr kumimoji="1" lang="en-US" altLang="ko-Kore-KR" dirty="0" err="1"/>
              <a:t>init</a:t>
            </a:r>
            <a:r>
              <a:rPr kumimoji="1" lang="en-US" altLang="ko-Kore-KR" dirty="0"/>
              <a:t>__(self, </a:t>
            </a:r>
            <a:r>
              <a:rPr kumimoji="1" lang="en-US" altLang="ko-Kore-KR" dirty="0" err="1"/>
              <a:t>ninput</a:t>
            </a:r>
            <a:r>
              <a:rPr kumimoji="1" lang="en-US" altLang="ko-Kore-KR" dirty="0"/>
              <a:t>=1, </a:t>
            </a:r>
            <a:r>
              <a:rPr kumimoji="1" lang="en-US" altLang="ko-Kore-KR" dirty="0" err="1"/>
              <a:t>noutput</a:t>
            </a:r>
            <a:r>
              <a:rPr kumimoji="1" lang="en-US" altLang="ko-Kore-KR" dirty="0"/>
              <a:t>=1)</a:t>
            </a:r>
          </a:p>
          <a:p>
            <a:pPr lvl="2"/>
            <a:r>
              <a:rPr kumimoji="1" lang="en-US" altLang="ko-Kore-KR" dirty="0"/>
              <a:t>forward(self, </a:t>
            </a:r>
            <a:r>
              <a:rPr kumimoji="1" lang="en-US" altLang="ko-Kore-KR" dirty="0" err="1"/>
              <a:t>x_spt</a:t>
            </a:r>
            <a:r>
              <a:rPr kumimoji="1" lang="en-US" altLang="ko-Kore-KR" dirty="0"/>
              <a:t>, </a:t>
            </a:r>
            <a:r>
              <a:rPr kumimoji="1" lang="en-US" altLang="ko-Kore-KR" dirty="0" err="1"/>
              <a:t>y_spt</a:t>
            </a:r>
            <a:r>
              <a:rPr kumimoji="1" lang="en-US" altLang="ko-Kore-KR" dirty="0"/>
              <a:t>, </a:t>
            </a:r>
            <a:r>
              <a:rPr kumimoji="1" lang="en-US" altLang="ko-Kore-KR" dirty="0" err="1"/>
              <a:t>x_qry</a:t>
            </a:r>
            <a:r>
              <a:rPr kumimoji="1" lang="en-US" altLang="ko-Kore-KR" dirty="0"/>
              <a:t>)</a:t>
            </a:r>
          </a:p>
          <a:p>
            <a:pPr lvl="1"/>
            <a:r>
              <a:rPr kumimoji="1" lang="en-US" altLang="ko-Kore-KR" dirty="0">
                <a:solidFill>
                  <a:srgbClr val="FF0000"/>
                </a:solidFill>
              </a:rPr>
              <a:t>Plot a figure for the results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4EBEF5-48B4-5545-83BF-D3DF8A3DD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11</a:t>
            </a:fld>
            <a:r>
              <a:rPr lang="en-US"/>
              <a:t> / 29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880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E1F9BC-21D7-334F-82B3-0279BD276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/>
              <a:t>Goal of Lab for CNP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AD0A8A-744F-5E4D-B7C6-CCB6CA907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dirty="0"/>
              <a:t>Implement two function</a:t>
            </a:r>
          </a:p>
          <a:p>
            <a:pPr lvl="1"/>
            <a:r>
              <a:rPr kumimoji="1" lang="en-US" altLang="ko-Kore-KR" dirty="0"/>
              <a:t>__</a:t>
            </a:r>
            <a:r>
              <a:rPr kumimoji="1" lang="en-US" altLang="ko-Kore-KR" dirty="0" err="1"/>
              <a:t>init</a:t>
            </a:r>
            <a:r>
              <a:rPr kumimoji="1" lang="en-US" altLang="ko-Kore-KR" dirty="0"/>
              <a:t>__(self, </a:t>
            </a:r>
            <a:r>
              <a:rPr kumimoji="1" lang="en-US" altLang="ko-Kore-KR" dirty="0" err="1"/>
              <a:t>ninput</a:t>
            </a:r>
            <a:r>
              <a:rPr kumimoji="1" lang="en-US" altLang="ko-Kore-KR" dirty="0"/>
              <a:t>=1, </a:t>
            </a:r>
            <a:r>
              <a:rPr kumimoji="1" lang="en-US" altLang="ko-Kore-KR" dirty="0" err="1"/>
              <a:t>noutput</a:t>
            </a:r>
            <a:r>
              <a:rPr kumimoji="1" lang="en-US" altLang="ko-Kore-KR" dirty="0"/>
              <a:t>=1) : implement the network architecture of CNP</a:t>
            </a:r>
          </a:p>
          <a:p>
            <a:pPr lvl="1"/>
            <a:r>
              <a:rPr kumimoji="1" lang="en-US" altLang="ko-Kore-KR" dirty="0"/>
              <a:t>forward(self, </a:t>
            </a:r>
            <a:r>
              <a:rPr kumimoji="1" lang="en-US" altLang="ko-Kore-KR" dirty="0" err="1"/>
              <a:t>x_spt</a:t>
            </a:r>
            <a:r>
              <a:rPr kumimoji="1" lang="en-US" altLang="ko-Kore-KR" dirty="0"/>
              <a:t>, </a:t>
            </a:r>
            <a:r>
              <a:rPr kumimoji="1" lang="en-US" altLang="ko-Kore-KR" dirty="0" err="1"/>
              <a:t>y_spt</a:t>
            </a:r>
            <a:r>
              <a:rPr kumimoji="1" lang="en-US" altLang="ko-Kore-KR" dirty="0"/>
              <a:t>, </a:t>
            </a:r>
            <a:r>
              <a:rPr kumimoji="1" lang="en-US" altLang="ko-Kore-KR" dirty="0" err="1"/>
              <a:t>x_qry</a:t>
            </a:r>
            <a:r>
              <a:rPr kumimoji="1" lang="en-US" altLang="ko-Kore-KR" dirty="0"/>
              <a:t>): implement the forward propagation procedure of CNP</a:t>
            </a:r>
          </a:p>
          <a:p>
            <a:pPr lvl="1"/>
            <a:r>
              <a:rPr kumimoji="1" lang="en-US" altLang="ko-Kore-KR" dirty="0"/>
              <a:t>Details on the encoder-decoder architecture</a:t>
            </a:r>
          </a:p>
          <a:p>
            <a:pPr lvl="2"/>
            <a:r>
              <a:rPr kumimoji="1" lang="en-US" altLang="ko-Kore-KR" dirty="0"/>
              <a:t>Encoder: 3-hidden layers with 128 nodes</a:t>
            </a:r>
          </a:p>
          <a:p>
            <a:pPr lvl="2"/>
            <a:r>
              <a:rPr kumimoji="1" lang="en-US" altLang="ko-Kore-KR" dirty="0"/>
              <a:t>Decoder: 2-hidden layers with 128 nodes</a:t>
            </a:r>
          </a:p>
          <a:p>
            <a:pPr lvl="2"/>
            <a:r>
              <a:rPr kumimoji="1" lang="en-US" altLang="ko-Kore-KR" dirty="0"/>
              <a:t>Activation: </a:t>
            </a:r>
            <a:r>
              <a:rPr kumimoji="1" lang="en-US" altLang="ko-Kore-KR" dirty="0" err="1"/>
              <a:t>ReLU</a:t>
            </a:r>
            <a:endParaRPr kumimoji="1" lang="en-US" altLang="ko-Kore-KR" dirty="0"/>
          </a:p>
          <a:p>
            <a:pPr lvl="2"/>
            <a:r>
              <a:rPr kumimoji="1" lang="en-US" altLang="ko-Kore-KR" dirty="0"/>
              <a:t>When computing the aggregated representation, use pre-activation features</a:t>
            </a:r>
          </a:p>
          <a:p>
            <a:pPr lvl="1"/>
            <a:endParaRPr kumimoji="1" lang="en-US" altLang="ko-Kore-KR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4EBEF5-48B4-5545-83BF-D3DF8A3DD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12</a:t>
            </a:fld>
            <a:r>
              <a:rPr lang="en-US"/>
              <a:t> / 29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500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B8CCE98A-0AE0-A24A-AC59-79333E15F86A}"/>
              </a:ext>
            </a:extLst>
          </p:cNvPr>
          <p:cNvSpPr/>
          <p:nvPr/>
        </p:nvSpPr>
        <p:spPr>
          <a:xfrm>
            <a:off x="2201702" y="3225798"/>
            <a:ext cx="229360" cy="1761067"/>
          </a:xfrm>
          <a:prstGeom prst="rect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142DBA-82B7-434F-98E9-821949793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dirty="0"/>
              <a:t>Details on the encoder-decoder architecture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30CF4F6-3ED3-C349-A2BD-A391234D4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/>
              <a:t>Goal of Lab for CNP</a:t>
            </a:r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E1EEE9B-D300-FC4E-A4D0-09B4A572C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13</a:t>
            </a:fld>
            <a:r>
              <a:rPr lang="en-US"/>
              <a:t> / 29</a:t>
            </a:r>
            <a:endParaRPr 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6839EC4-FC22-F643-863F-8F7ABB20025D}"/>
              </a:ext>
            </a:extLst>
          </p:cNvPr>
          <p:cNvSpPr/>
          <p:nvPr/>
        </p:nvSpPr>
        <p:spPr>
          <a:xfrm>
            <a:off x="1727200" y="3225800"/>
            <a:ext cx="465667" cy="176106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3948BDA-CDE2-404F-A197-83A62CAB8BF2}"/>
              </a:ext>
            </a:extLst>
          </p:cNvPr>
          <p:cNvSpPr/>
          <p:nvPr/>
        </p:nvSpPr>
        <p:spPr>
          <a:xfrm>
            <a:off x="2446867" y="3225799"/>
            <a:ext cx="465667" cy="176106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47F03D8-1DCE-AA43-BABA-3BF4C32AFBFF}"/>
              </a:ext>
            </a:extLst>
          </p:cNvPr>
          <p:cNvSpPr/>
          <p:nvPr/>
        </p:nvSpPr>
        <p:spPr>
          <a:xfrm>
            <a:off x="3166534" y="3225799"/>
            <a:ext cx="465667" cy="176106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895DE70-8F37-4645-BADE-9BA314EC25E6}"/>
              </a:ext>
            </a:extLst>
          </p:cNvPr>
          <p:cNvSpPr/>
          <p:nvPr/>
        </p:nvSpPr>
        <p:spPr>
          <a:xfrm>
            <a:off x="3890435" y="3225798"/>
            <a:ext cx="465667" cy="176106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CD62A845-04ED-154E-ABF8-39416B26AE60}"/>
              </a:ext>
            </a:extLst>
          </p:cNvPr>
          <p:cNvSpPr/>
          <p:nvPr/>
        </p:nvSpPr>
        <p:spPr>
          <a:xfrm>
            <a:off x="916517" y="3666066"/>
            <a:ext cx="321733" cy="3556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06808A-41B2-1740-B523-E98AD70EC68B}"/>
              </a:ext>
            </a:extLst>
          </p:cNvPr>
          <p:cNvSpPr txBox="1"/>
          <p:nvPr/>
        </p:nvSpPr>
        <p:spPr>
          <a:xfrm>
            <a:off x="2350122" y="3375159"/>
            <a:ext cx="6591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MLP</a:t>
            </a:r>
          </a:p>
          <a:p>
            <a:pPr algn="ctr"/>
            <a:r>
              <a:rPr kumimoji="1" lang="en-US" altLang="ko-Kore-KR" dirty="0"/>
              <a:t>128</a:t>
            </a:r>
          </a:p>
          <a:p>
            <a:pPr algn="ctr"/>
            <a:r>
              <a:rPr kumimoji="1" lang="en-US" altLang="ko-Kore-KR" dirty="0"/>
              <a:t>X</a:t>
            </a:r>
          </a:p>
          <a:p>
            <a:pPr algn="ctr"/>
            <a:r>
              <a:rPr kumimoji="1" lang="en-US" altLang="ko-Kore-KR" dirty="0"/>
              <a:t>128</a:t>
            </a:r>
            <a:endParaRPr kumimoji="1" lang="ko-Kore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17FFD9-10F0-FE4B-BF3E-6818ADF6778A}"/>
              </a:ext>
            </a:extLst>
          </p:cNvPr>
          <p:cNvSpPr txBox="1"/>
          <p:nvPr/>
        </p:nvSpPr>
        <p:spPr>
          <a:xfrm>
            <a:off x="3064696" y="3375159"/>
            <a:ext cx="6591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MLP</a:t>
            </a:r>
          </a:p>
          <a:p>
            <a:pPr algn="ctr"/>
            <a:r>
              <a:rPr kumimoji="1" lang="en-US" altLang="ko-Kore-KR" dirty="0"/>
              <a:t>128</a:t>
            </a:r>
          </a:p>
          <a:p>
            <a:pPr algn="ctr"/>
            <a:r>
              <a:rPr kumimoji="1" lang="en-US" altLang="ko-Kore-KR" dirty="0"/>
              <a:t>X</a:t>
            </a:r>
          </a:p>
          <a:p>
            <a:pPr algn="ctr"/>
            <a:r>
              <a:rPr kumimoji="1" lang="en-US" altLang="ko-Kore-KR" dirty="0"/>
              <a:t>128</a:t>
            </a:r>
            <a:endParaRPr kumimoji="1" lang="ko-Kore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C3A5A9-55E9-804C-9419-2CE12110CE9F}"/>
              </a:ext>
            </a:extLst>
          </p:cNvPr>
          <p:cNvSpPr txBox="1"/>
          <p:nvPr/>
        </p:nvSpPr>
        <p:spPr>
          <a:xfrm>
            <a:off x="3779270" y="3375159"/>
            <a:ext cx="6591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MLP</a:t>
            </a:r>
          </a:p>
          <a:p>
            <a:pPr algn="ctr"/>
            <a:r>
              <a:rPr kumimoji="1" lang="en-US" altLang="ko-Kore-KR" dirty="0"/>
              <a:t>128</a:t>
            </a:r>
          </a:p>
          <a:p>
            <a:pPr algn="ctr"/>
            <a:r>
              <a:rPr kumimoji="1" lang="en-US" altLang="ko-Kore-KR" dirty="0"/>
              <a:t>X</a:t>
            </a:r>
          </a:p>
          <a:p>
            <a:pPr algn="ctr"/>
            <a:r>
              <a:rPr kumimoji="1" lang="en-US" altLang="ko-Kore-KR" dirty="0"/>
              <a:t>128</a:t>
            </a:r>
            <a:endParaRPr kumimoji="1" lang="ko-Kore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51C0EF-0946-5E49-A48B-1E7BBABE84D6}"/>
              </a:ext>
            </a:extLst>
          </p:cNvPr>
          <p:cNvSpPr txBox="1"/>
          <p:nvPr/>
        </p:nvSpPr>
        <p:spPr>
          <a:xfrm>
            <a:off x="927342" y="363999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x</a:t>
            </a:r>
            <a:endParaRPr kumimoji="1" lang="ko-Kore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AAA693AD-E8D2-C743-9FD4-38594980F8E3}"/>
              </a:ext>
            </a:extLst>
          </p:cNvPr>
          <p:cNvSpPr/>
          <p:nvPr/>
        </p:nvSpPr>
        <p:spPr>
          <a:xfrm>
            <a:off x="916517" y="4174834"/>
            <a:ext cx="321733" cy="3556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103610A-7F0F-8C4F-8FD8-08E8CB05F1A0}"/>
              </a:ext>
            </a:extLst>
          </p:cNvPr>
          <p:cNvSpPr txBox="1"/>
          <p:nvPr/>
        </p:nvSpPr>
        <p:spPr>
          <a:xfrm>
            <a:off x="927342" y="414876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y</a:t>
            </a:r>
            <a:endParaRPr kumimoji="1" lang="ko-Kore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E9CD2C5-8791-F342-AFB4-06AA404A01DC}"/>
              </a:ext>
            </a:extLst>
          </p:cNvPr>
          <p:cNvSpPr/>
          <p:nvPr/>
        </p:nvSpPr>
        <p:spPr>
          <a:xfrm>
            <a:off x="5666541" y="3225798"/>
            <a:ext cx="465667" cy="176106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7F86CA4-560F-C340-9D21-198BB155AB89}"/>
              </a:ext>
            </a:extLst>
          </p:cNvPr>
          <p:cNvSpPr/>
          <p:nvPr/>
        </p:nvSpPr>
        <p:spPr>
          <a:xfrm>
            <a:off x="6389942" y="3225798"/>
            <a:ext cx="465667" cy="176106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DE663E1-1FA1-1D4F-B94B-99E0063197CC}"/>
              </a:ext>
            </a:extLst>
          </p:cNvPr>
          <p:cNvSpPr/>
          <p:nvPr/>
        </p:nvSpPr>
        <p:spPr>
          <a:xfrm>
            <a:off x="7132812" y="3225798"/>
            <a:ext cx="465667" cy="176106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12AC584-375C-194D-94D2-0271055402B7}"/>
              </a:ext>
            </a:extLst>
          </p:cNvPr>
          <p:cNvSpPr txBox="1"/>
          <p:nvPr/>
        </p:nvSpPr>
        <p:spPr>
          <a:xfrm>
            <a:off x="6293197" y="3365696"/>
            <a:ext cx="6591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MLP</a:t>
            </a:r>
          </a:p>
          <a:p>
            <a:pPr algn="ctr"/>
            <a:r>
              <a:rPr kumimoji="1" lang="en-US" altLang="ko-Kore-KR" dirty="0"/>
              <a:t>128</a:t>
            </a:r>
          </a:p>
          <a:p>
            <a:pPr algn="ctr"/>
            <a:r>
              <a:rPr kumimoji="1" lang="en-US" altLang="ko-Kore-KR" dirty="0"/>
              <a:t>X</a:t>
            </a:r>
          </a:p>
          <a:p>
            <a:pPr algn="ctr"/>
            <a:r>
              <a:rPr kumimoji="1" lang="en-US" altLang="ko-Kore-KR" dirty="0"/>
              <a:t>128</a:t>
            </a:r>
            <a:endParaRPr kumimoji="1" lang="ko-Kore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C771277-F9A7-5745-B63E-FD07F4771563}"/>
              </a:ext>
            </a:extLst>
          </p:cNvPr>
          <p:cNvSpPr txBox="1"/>
          <p:nvPr/>
        </p:nvSpPr>
        <p:spPr>
          <a:xfrm>
            <a:off x="7036067" y="3365696"/>
            <a:ext cx="6591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MLP</a:t>
            </a:r>
          </a:p>
          <a:p>
            <a:pPr algn="ctr"/>
            <a:r>
              <a:rPr kumimoji="1" lang="en-US" altLang="ko-Kore-KR" dirty="0"/>
              <a:t>128</a:t>
            </a:r>
          </a:p>
          <a:p>
            <a:pPr algn="ctr"/>
            <a:r>
              <a:rPr kumimoji="1" lang="en-US" altLang="ko-Kore-KR" dirty="0"/>
              <a:t>X</a:t>
            </a:r>
          </a:p>
          <a:p>
            <a:pPr algn="ctr"/>
            <a:r>
              <a:rPr kumimoji="1" lang="en-US" altLang="ko-Kore-KR" dirty="0"/>
              <a:t>1</a:t>
            </a:r>
            <a:endParaRPr kumimoji="1" lang="ko-Kore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4D50E6D-B08C-D640-9E70-E79A7A65E6AC}"/>
              </a:ext>
            </a:extLst>
          </p:cNvPr>
          <p:cNvSpPr txBox="1"/>
          <p:nvPr/>
        </p:nvSpPr>
        <p:spPr>
          <a:xfrm>
            <a:off x="5569575" y="3375159"/>
            <a:ext cx="6591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MLP</a:t>
            </a:r>
          </a:p>
          <a:p>
            <a:pPr algn="ctr"/>
            <a:r>
              <a:rPr kumimoji="1" lang="en-US" altLang="ko-Kore-KR" dirty="0">
                <a:solidFill>
                  <a:srgbClr val="FF0000"/>
                </a:solidFill>
              </a:rPr>
              <a:t>129</a:t>
            </a:r>
          </a:p>
          <a:p>
            <a:pPr algn="ctr"/>
            <a:r>
              <a:rPr kumimoji="1" lang="en-US" altLang="ko-Kore-KR" dirty="0"/>
              <a:t>X</a:t>
            </a:r>
          </a:p>
          <a:p>
            <a:pPr algn="ctr"/>
            <a:r>
              <a:rPr kumimoji="1" lang="en-US" altLang="ko-Kore-KR" dirty="0"/>
              <a:t>1</a:t>
            </a:r>
            <a:endParaRPr kumimoji="1" lang="ko-Kore-KR" altLang="en-US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299594D8-C65D-3F4C-8504-0A60D5EEFA51}"/>
              </a:ext>
            </a:extLst>
          </p:cNvPr>
          <p:cNvSpPr/>
          <p:nvPr/>
        </p:nvSpPr>
        <p:spPr>
          <a:xfrm>
            <a:off x="4853387" y="4417479"/>
            <a:ext cx="321733" cy="3556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E4297B7-C1A0-7144-84D8-55F6ECAC3008}"/>
              </a:ext>
            </a:extLst>
          </p:cNvPr>
          <p:cNvSpPr txBox="1"/>
          <p:nvPr/>
        </p:nvSpPr>
        <p:spPr>
          <a:xfrm>
            <a:off x="4864212" y="439141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x</a:t>
            </a:r>
            <a:endParaRPr kumimoji="1" lang="ko-Kore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0EB244B-373E-2E4E-AE75-FCC0DDBEED10}"/>
              </a:ext>
            </a:extLst>
          </p:cNvPr>
          <p:cNvSpPr/>
          <p:nvPr/>
        </p:nvSpPr>
        <p:spPr>
          <a:xfrm>
            <a:off x="4837257" y="3927970"/>
            <a:ext cx="321733" cy="3556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35F76D9-6542-374D-9D55-BBD3500D9F47}"/>
              </a:ext>
            </a:extLst>
          </p:cNvPr>
          <p:cNvSpPr txBox="1"/>
          <p:nvPr/>
        </p:nvSpPr>
        <p:spPr>
          <a:xfrm>
            <a:off x="4848082" y="3901903"/>
            <a:ext cx="261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r</a:t>
            </a:r>
            <a:endParaRPr kumimoji="1" lang="ko-Kore-KR" altLang="en-US" dirty="0"/>
          </a:p>
        </p:txBody>
      </p:sp>
      <p:sp>
        <p:nvSpPr>
          <p:cNvPr id="30" name="아래쪽 화살표[D] 29">
            <a:extLst>
              <a:ext uri="{FF2B5EF4-FFF2-40B4-BE49-F238E27FC236}">
                <a16:creationId xmlns:a16="http://schemas.microsoft.com/office/drawing/2014/main" id="{31265484-E807-B445-9DD2-17951D9D59BC}"/>
              </a:ext>
            </a:extLst>
          </p:cNvPr>
          <p:cNvSpPr/>
          <p:nvPr/>
        </p:nvSpPr>
        <p:spPr>
          <a:xfrm rot="16200000">
            <a:off x="1389438" y="3928536"/>
            <a:ext cx="279400" cy="3047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1" name="아래쪽 화살표[D] 30">
            <a:extLst>
              <a:ext uri="{FF2B5EF4-FFF2-40B4-BE49-F238E27FC236}">
                <a16:creationId xmlns:a16="http://schemas.microsoft.com/office/drawing/2014/main" id="{3D8105D2-86BB-DF43-9D57-137F61443DD0}"/>
              </a:ext>
            </a:extLst>
          </p:cNvPr>
          <p:cNvSpPr/>
          <p:nvPr/>
        </p:nvSpPr>
        <p:spPr>
          <a:xfrm rot="16200000">
            <a:off x="5335949" y="3928536"/>
            <a:ext cx="279400" cy="3047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2231E57-54F5-1040-8034-9161404950B1}"/>
              </a:ext>
            </a:extLst>
          </p:cNvPr>
          <p:cNvSpPr txBox="1"/>
          <p:nvPr/>
        </p:nvSpPr>
        <p:spPr>
          <a:xfrm>
            <a:off x="1626256" y="3365696"/>
            <a:ext cx="6591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MLP</a:t>
            </a:r>
          </a:p>
          <a:p>
            <a:pPr algn="ctr"/>
            <a:r>
              <a:rPr kumimoji="1" lang="en-US" altLang="ko-Kore-KR" dirty="0">
                <a:solidFill>
                  <a:srgbClr val="FF0000"/>
                </a:solidFill>
              </a:rPr>
              <a:t>2</a:t>
            </a:r>
          </a:p>
          <a:p>
            <a:pPr algn="ctr"/>
            <a:r>
              <a:rPr kumimoji="1" lang="en-US" altLang="ko-Kore-KR" dirty="0"/>
              <a:t>X</a:t>
            </a:r>
          </a:p>
          <a:p>
            <a:pPr algn="ctr"/>
            <a:r>
              <a:rPr kumimoji="1" lang="en-US" altLang="ko-Kore-KR" dirty="0"/>
              <a:t>128</a:t>
            </a:r>
            <a:endParaRPr kumimoji="1" lang="ko-Kore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1E9835C-F8CD-EC44-B83C-F737049F7BF7}"/>
              </a:ext>
            </a:extLst>
          </p:cNvPr>
          <p:cNvSpPr txBox="1"/>
          <p:nvPr/>
        </p:nvSpPr>
        <p:spPr>
          <a:xfrm>
            <a:off x="535103" y="4638929"/>
            <a:ext cx="10737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Training </a:t>
            </a:r>
          </a:p>
          <a:p>
            <a:pPr algn="ctr"/>
            <a:r>
              <a:rPr kumimoji="1" lang="en-US" altLang="ko-Kore-KR" dirty="0"/>
              <a:t>data</a:t>
            </a:r>
            <a:endParaRPr kumimoji="1" lang="ko-Kore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4ACCA79-54AB-B94C-A2A9-9BC1347E2B2D}"/>
              </a:ext>
            </a:extLst>
          </p:cNvPr>
          <p:cNvSpPr txBox="1"/>
          <p:nvPr/>
        </p:nvSpPr>
        <p:spPr>
          <a:xfrm>
            <a:off x="4674801" y="4892929"/>
            <a:ext cx="6720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Test </a:t>
            </a:r>
          </a:p>
          <a:p>
            <a:pPr algn="ctr"/>
            <a:r>
              <a:rPr kumimoji="1" lang="en-US" altLang="ko-Kore-KR" dirty="0"/>
              <a:t>data</a:t>
            </a:r>
            <a:endParaRPr kumimoji="1" lang="ko-Kore-KR" altLang="en-US" dirty="0"/>
          </a:p>
        </p:txBody>
      </p:sp>
      <p:sp>
        <p:nvSpPr>
          <p:cNvPr id="35" name="아래쪽 화살표[D] 34">
            <a:extLst>
              <a:ext uri="{FF2B5EF4-FFF2-40B4-BE49-F238E27FC236}">
                <a16:creationId xmlns:a16="http://schemas.microsoft.com/office/drawing/2014/main" id="{D08F6F4E-C4CE-0D43-8895-218BB3C01E7D}"/>
              </a:ext>
            </a:extLst>
          </p:cNvPr>
          <p:cNvSpPr/>
          <p:nvPr/>
        </p:nvSpPr>
        <p:spPr>
          <a:xfrm rot="16200000">
            <a:off x="4465984" y="3931520"/>
            <a:ext cx="279400" cy="3047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39F722-3781-0A47-A43F-319787C31BAA}"/>
              </a:ext>
            </a:extLst>
          </p:cNvPr>
          <p:cNvSpPr txBox="1"/>
          <p:nvPr/>
        </p:nvSpPr>
        <p:spPr>
          <a:xfrm>
            <a:off x="2156300" y="3505605"/>
            <a:ext cx="3513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R</a:t>
            </a:r>
          </a:p>
          <a:p>
            <a:pPr algn="ctr"/>
            <a:r>
              <a:rPr kumimoji="1" lang="en-US" altLang="ko-Kore-KR" dirty="0"/>
              <a:t>e</a:t>
            </a:r>
          </a:p>
          <a:p>
            <a:pPr algn="ctr"/>
            <a:r>
              <a:rPr kumimoji="1" lang="en-US" altLang="ko-Kore-KR" dirty="0"/>
              <a:t>L</a:t>
            </a:r>
          </a:p>
          <a:p>
            <a:pPr algn="ctr"/>
            <a:r>
              <a:rPr kumimoji="1" lang="en-US" altLang="ko-Kore-KR" dirty="0"/>
              <a:t>U</a:t>
            </a:r>
            <a:endParaRPr kumimoji="1" lang="ko-Kore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84A6BA3-611B-8C45-9DF5-26DC7DB91CA6}"/>
              </a:ext>
            </a:extLst>
          </p:cNvPr>
          <p:cNvSpPr/>
          <p:nvPr/>
        </p:nvSpPr>
        <p:spPr>
          <a:xfrm>
            <a:off x="2922483" y="3225798"/>
            <a:ext cx="229360" cy="1761067"/>
          </a:xfrm>
          <a:prstGeom prst="rect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079EABE-A97C-024F-BEE8-D89D98C7DB82}"/>
              </a:ext>
            </a:extLst>
          </p:cNvPr>
          <p:cNvSpPr txBox="1"/>
          <p:nvPr/>
        </p:nvSpPr>
        <p:spPr>
          <a:xfrm>
            <a:off x="2877081" y="3505605"/>
            <a:ext cx="3513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R</a:t>
            </a:r>
          </a:p>
          <a:p>
            <a:pPr algn="ctr"/>
            <a:r>
              <a:rPr kumimoji="1" lang="en-US" altLang="ko-Kore-KR" dirty="0"/>
              <a:t>e</a:t>
            </a:r>
          </a:p>
          <a:p>
            <a:pPr algn="ctr"/>
            <a:r>
              <a:rPr kumimoji="1" lang="en-US" altLang="ko-Kore-KR" dirty="0"/>
              <a:t>L</a:t>
            </a:r>
          </a:p>
          <a:p>
            <a:pPr algn="ctr"/>
            <a:r>
              <a:rPr kumimoji="1" lang="en-US" altLang="ko-Kore-KR" dirty="0"/>
              <a:t>U</a:t>
            </a:r>
            <a:endParaRPr kumimoji="1" lang="ko-Kore-KR" altLang="en-US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385EFFF2-DFDD-0B43-B200-FFABDDF203F2}"/>
              </a:ext>
            </a:extLst>
          </p:cNvPr>
          <p:cNvSpPr/>
          <p:nvPr/>
        </p:nvSpPr>
        <p:spPr>
          <a:xfrm>
            <a:off x="3645181" y="3225798"/>
            <a:ext cx="229360" cy="1761067"/>
          </a:xfrm>
          <a:prstGeom prst="rect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5B33E01-1028-324D-B509-28C707767E90}"/>
              </a:ext>
            </a:extLst>
          </p:cNvPr>
          <p:cNvSpPr txBox="1"/>
          <p:nvPr/>
        </p:nvSpPr>
        <p:spPr>
          <a:xfrm>
            <a:off x="3599779" y="3505605"/>
            <a:ext cx="3513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R</a:t>
            </a:r>
          </a:p>
          <a:p>
            <a:pPr algn="ctr"/>
            <a:r>
              <a:rPr kumimoji="1" lang="en-US" altLang="ko-Kore-KR" dirty="0"/>
              <a:t>e</a:t>
            </a:r>
          </a:p>
          <a:p>
            <a:pPr algn="ctr"/>
            <a:r>
              <a:rPr kumimoji="1" lang="en-US" altLang="ko-Kore-KR" dirty="0"/>
              <a:t>L</a:t>
            </a:r>
          </a:p>
          <a:p>
            <a:pPr algn="ctr"/>
            <a:r>
              <a:rPr kumimoji="1" lang="en-US" altLang="ko-Kore-KR" dirty="0"/>
              <a:t>U</a:t>
            </a:r>
            <a:endParaRPr kumimoji="1" lang="ko-Kore-KR" alt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73811A7F-1F98-BA40-A4AC-6C27E8242544}"/>
              </a:ext>
            </a:extLst>
          </p:cNvPr>
          <p:cNvSpPr/>
          <p:nvPr/>
        </p:nvSpPr>
        <p:spPr>
          <a:xfrm>
            <a:off x="6147104" y="3225798"/>
            <a:ext cx="229360" cy="1761067"/>
          </a:xfrm>
          <a:prstGeom prst="rect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BFA532F-4C37-BE44-9334-0DD861E2A4B7}"/>
              </a:ext>
            </a:extLst>
          </p:cNvPr>
          <p:cNvSpPr txBox="1"/>
          <p:nvPr/>
        </p:nvSpPr>
        <p:spPr>
          <a:xfrm>
            <a:off x="6101702" y="3505605"/>
            <a:ext cx="3513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R</a:t>
            </a:r>
          </a:p>
          <a:p>
            <a:pPr algn="ctr"/>
            <a:r>
              <a:rPr kumimoji="1" lang="en-US" altLang="ko-Kore-KR" dirty="0"/>
              <a:t>e</a:t>
            </a:r>
          </a:p>
          <a:p>
            <a:pPr algn="ctr"/>
            <a:r>
              <a:rPr kumimoji="1" lang="en-US" altLang="ko-Kore-KR" dirty="0"/>
              <a:t>L</a:t>
            </a:r>
          </a:p>
          <a:p>
            <a:pPr algn="ctr"/>
            <a:r>
              <a:rPr kumimoji="1" lang="en-US" altLang="ko-Kore-KR" dirty="0"/>
              <a:t>U</a:t>
            </a:r>
            <a:endParaRPr kumimoji="1" lang="ko-Kore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CD21261C-21F8-3E4C-8B2A-63ADBA02CC04}"/>
              </a:ext>
            </a:extLst>
          </p:cNvPr>
          <p:cNvSpPr/>
          <p:nvPr/>
        </p:nvSpPr>
        <p:spPr>
          <a:xfrm>
            <a:off x="6881567" y="3225798"/>
            <a:ext cx="229360" cy="1761067"/>
          </a:xfrm>
          <a:prstGeom prst="rect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B28CFA5-AC1A-6A48-94E9-AFCE5437D586}"/>
              </a:ext>
            </a:extLst>
          </p:cNvPr>
          <p:cNvSpPr txBox="1"/>
          <p:nvPr/>
        </p:nvSpPr>
        <p:spPr>
          <a:xfrm>
            <a:off x="6836165" y="3505605"/>
            <a:ext cx="3513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R</a:t>
            </a:r>
          </a:p>
          <a:p>
            <a:pPr algn="ctr"/>
            <a:r>
              <a:rPr kumimoji="1" lang="en-US" altLang="ko-Kore-KR" dirty="0"/>
              <a:t>e</a:t>
            </a:r>
          </a:p>
          <a:p>
            <a:pPr algn="ctr"/>
            <a:r>
              <a:rPr kumimoji="1" lang="en-US" altLang="ko-Kore-KR" dirty="0"/>
              <a:t>L</a:t>
            </a:r>
          </a:p>
          <a:p>
            <a:pPr algn="ctr"/>
            <a:r>
              <a:rPr kumimoji="1" lang="en-US" altLang="ko-Kore-KR" dirty="0"/>
              <a:t>U</a:t>
            </a:r>
            <a:endParaRPr kumimoji="1" lang="ko-Kore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24ED67-22B1-5F46-A14B-5E4E5FE986D7}"/>
              </a:ext>
            </a:extLst>
          </p:cNvPr>
          <p:cNvSpPr txBox="1"/>
          <p:nvPr/>
        </p:nvSpPr>
        <p:spPr>
          <a:xfrm>
            <a:off x="4264589" y="2695076"/>
            <a:ext cx="1428596" cy="3693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Aggregation</a:t>
            </a:r>
            <a:endParaRPr kumimoji="1" lang="ko-Kore-KR" altLang="en-US" dirty="0"/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9E13BB4B-DFC5-3F40-A03C-6D8387142F67}"/>
              </a:ext>
            </a:extLst>
          </p:cNvPr>
          <p:cNvCxnSpPr>
            <a:stCxn id="27" idx="2"/>
            <a:endCxn id="18" idx="0"/>
          </p:cNvCxnSpPr>
          <p:nvPr/>
        </p:nvCxnSpPr>
        <p:spPr>
          <a:xfrm>
            <a:off x="4978887" y="3064408"/>
            <a:ext cx="0" cy="8374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아래쪽 화살표[D] 44">
            <a:extLst>
              <a:ext uri="{FF2B5EF4-FFF2-40B4-BE49-F238E27FC236}">
                <a16:creationId xmlns:a16="http://schemas.microsoft.com/office/drawing/2014/main" id="{ED55A701-D6A7-1843-8E9E-FEFFF5AA61F7}"/>
              </a:ext>
            </a:extLst>
          </p:cNvPr>
          <p:cNvSpPr/>
          <p:nvPr/>
        </p:nvSpPr>
        <p:spPr>
          <a:xfrm rot="13991150">
            <a:off x="5329613" y="4263142"/>
            <a:ext cx="279400" cy="3047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75143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3B8772-898B-B645-9CE6-0036D0919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/>
              <a:t>Goal of Lab for CNP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B76895-53F3-FD46-AFEC-B3FEBFAFA2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dirty="0"/>
              <a:t>Results</a:t>
            </a:r>
          </a:p>
          <a:p>
            <a:pPr lvl="1"/>
            <a:r>
              <a:rPr kumimoji="1" lang="en-US" altLang="ko-Kore-KR" dirty="0"/>
              <a:t>You need to get the results as follows:</a:t>
            </a:r>
          </a:p>
          <a:p>
            <a:pPr lvl="2"/>
            <a:r>
              <a:rPr kumimoji="1" lang="en-US" altLang="ko-Kore-KR" dirty="0"/>
              <a:t>The shape of sine-wave could be different from this figure because of the randomness of dataset generation</a:t>
            </a:r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5D7C8D7-737F-7043-9689-9DBD14223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14</a:t>
            </a:fld>
            <a:r>
              <a:rPr lang="en-US"/>
              <a:t> / 29</a:t>
            </a:r>
            <a:endParaRPr 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C0A850B-2269-8243-8B40-B5B6E2BA4B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898" y="3124200"/>
            <a:ext cx="4230202" cy="3196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275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E1F9BC-21D7-334F-82B3-0279BD276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/>
              <a:t>Goal of Lab for MAML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AD0A8A-744F-5E4D-B7C6-CCB6CA907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dirty="0"/>
              <a:t>Experimental Setting</a:t>
            </a:r>
          </a:p>
          <a:p>
            <a:pPr lvl="1"/>
            <a:r>
              <a:rPr kumimoji="1" lang="en-US" altLang="ko-Kore-KR" dirty="0"/>
              <a:t>Network architecture: 2-layer MLP network</a:t>
            </a:r>
          </a:p>
          <a:p>
            <a:pPr lvl="1"/>
            <a:r>
              <a:rPr kumimoji="1" lang="en-US" altLang="ko-Kore-KR" dirty="0"/>
              <a:t>Meta-learning task: few-shot regression on sine-wave dataset</a:t>
            </a:r>
          </a:p>
          <a:p>
            <a:r>
              <a:rPr kumimoji="1" lang="en-US" altLang="ko-Kore-KR" dirty="0"/>
              <a:t>Complete unimplemented functions of MAML</a:t>
            </a:r>
          </a:p>
          <a:p>
            <a:pPr lvl="1"/>
            <a:r>
              <a:rPr kumimoji="1" lang="en-US" altLang="ko-Kore-KR" dirty="0">
                <a:solidFill>
                  <a:srgbClr val="FF0000"/>
                </a:solidFill>
              </a:rPr>
              <a:t>Implement two functions in day2_MAML.ipynb</a:t>
            </a:r>
          </a:p>
          <a:p>
            <a:pPr lvl="2"/>
            <a:r>
              <a:rPr kumimoji="1" lang="en-US" altLang="ko-Kore-KR" dirty="0" err="1"/>
              <a:t>inner_loop</a:t>
            </a:r>
            <a:r>
              <a:rPr kumimoji="1" lang="en-US" altLang="ko-Kore-KR" dirty="0"/>
              <a:t>(self, model, </a:t>
            </a:r>
            <a:r>
              <a:rPr kumimoji="1" lang="en-US" altLang="ko-Kore-KR" dirty="0" err="1"/>
              <a:t>inner_steps</a:t>
            </a:r>
            <a:r>
              <a:rPr kumimoji="1" lang="en-US" altLang="ko-Kore-KR" dirty="0"/>
              <a:t>, </a:t>
            </a:r>
            <a:r>
              <a:rPr kumimoji="1" lang="en-US" altLang="ko-Kore-KR" dirty="0" err="1"/>
              <a:t>x_spt</a:t>
            </a:r>
            <a:r>
              <a:rPr kumimoji="1" lang="en-US" altLang="ko-Kore-KR" dirty="0"/>
              <a:t>, </a:t>
            </a:r>
            <a:r>
              <a:rPr kumimoji="1" lang="en-US" altLang="ko-Kore-KR" dirty="0" err="1"/>
              <a:t>y_spt</a:t>
            </a:r>
            <a:r>
              <a:rPr kumimoji="1" lang="en-US" altLang="ko-Kore-KR" dirty="0"/>
              <a:t>)</a:t>
            </a:r>
          </a:p>
          <a:p>
            <a:pPr lvl="2"/>
            <a:r>
              <a:rPr kumimoji="1" lang="en-US" altLang="ko-Kore-KR" dirty="0" err="1"/>
              <a:t>Meta_Train</a:t>
            </a:r>
            <a:r>
              <a:rPr kumimoji="1" lang="en-US" altLang="ko-Kore-KR" dirty="0"/>
              <a:t>(self, </a:t>
            </a:r>
            <a:r>
              <a:rPr kumimoji="1" lang="en-US" altLang="ko-Kore-KR" dirty="0" err="1"/>
              <a:t>x_spt</a:t>
            </a:r>
            <a:r>
              <a:rPr kumimoji="1" lang="en-US" altLang="ko-Kore-KR" dirty="0"/>
              <a:t>, </a:t>
            </a:r>
            <a:r>
              <a:rPr kumimoji="1" lang="en-US" altLang="ko-Kore-KR" dirty="0" err="1"/>
              <a:t>y_spt</a:t>
            </a:r>
            <a:r>
              <a:rPr kumimoji="1" lang="en-US" altLang="ko-Kore-KR" dirty="0"/>
              <a:t>, </a:t>
            </a:r>
            <a:r>
              <a:rPr kumimoji="1" lang="en-US" altLang="ko-Kore-KR" dirty="0" err="1"/>
              <a:t>x_qry</a:t>
            </a:r>
            <a:r>
              <a:rPr kumimoji="1" lang="en-US" altLang="ko-Kore-KR" dirty="0"/>
              <a:t>, </a:t>
            </a:r>
            <a:r>
              <a:rPr kumimoji="1" lang="en-US" altLang="ko-Kore-KR" dirty="0" err="1"/>
              <a:t>y_qry</a:t>
            </a:r>
            <a:r>
              <a:rPr kumimoji="1" lang="en-US" altLang="ko-Kore-KR" dirty="0"/>
              <a:t>)</a:t>
            </a:r>
          </a:p>
          <a:p>
            <a:pPr lvl="1"/>
            <a:r>
              <a:rPr kumimoji="1" lang="en-US" altLang="ko-Kore-KR" dirty="0">
                <a:solidFill>
                  <a:srgbClr val="FF0000"/>
                </a:solidFill>
              </a:rPr>
              <a:t>Plot a figure for the results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4EBEF5-48B4-5545-83BF-D3DF8A3DD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15</a:t>
            </a:fld>
            <a:r>
              <a:rPr lang="en-US"/>
              <a:t> / 29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9991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E1F9BC-21D7-334F-82B3-0279BD276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/>
              <a:t>Goal of Lab for MAML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AD0A8A-744F-5E4D-B7C6-CCB6CA907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dirty="0"/>
              <a:t>Implement three functions</a:t>
            </a:r>
          </a:p>
          <a:p>
            <a:pPr lvl="1"/>
            <a:endParaRPr kumimoji="1" lang="en-US" altLang="ko-Kore-KR" dirty="0"/>
          </a:p>
          <a:p>
            <a:pPr lvl="1"/>
            <a:r>
              <a:rPr kumimoji="1" lang="en-US" altLang="ko-Kore-KR" dirty="0" err="1"/>
              <a:t>inner_loop</a:t>
            </a:r>
            <a:r>
              <a:rPr kumimoji="1" lang="en-US" altLang="ko-Kore-KR" dirty="0"/>
              <a:t>(self, model, </a:t>
            </a:r>
            <a:r>
              <a:rPr kumimoji="1" lang="en-US" altLang="ko-Kore-KR" dirty="0" err="1"/>
              <a:t>x_spt</a:t>
            </a:r>
            <a:r>
              <a:rPr kumimoji="1" lang="en-US" altLang="ko-Kore-KR" dirty="0"/>
              <a:t>, </a:t>
            </a:r>
            <a:r>
              <a:rPr kumimoji="1" lang="en-US" altLang="ko-Kore-KR" dirty="0" err="1"/>
              <a:t>y_spt</a:t>
            </a:r>
            <a:r>
              <a:rPr kumimoji="1" lang="en-US" altLang="ko-Kore-KR" dirty="0"/>
              <a:t>): implement the inner-loop of MAML with </a:t>
            </a:r>
            <a:r>
              <a:rPr kumimoji="1" lang="en-US" altLang="ko-Kore-KR" dirty="0" err="1"/>
              <a:t>inner_step</a:t>
            </a:r>
            <a:r>
              <a:rPr kumimoji="1" lang="en-US" altLang="ko-Kore-KR" dirty="0"/>
              <a:t>=1</a:t>
            </a:r>
          </a:p>
          <a:p>
            <a:pPr lvl="1"/>
            <a:endParaRPr kumimoji="1" lang="en-US" altLang="ko-Kore-KR" dirty="0"/>
          </a:p>
          <a:p>
            <a:pPr lvl="1"/>
            <a:r>
              <a:rPr kumimoji="1" lang="en-US" altLang="ko-Kore-KR" dirty="0" err="1"/>
              <a:t>Meta_Train</a:t>
            </a:r>
            <a:r>
              <a:rPr kumimoji="1" lang="en-US" altLang="ko-Kore-KR" dirty="0"/>
              <a:t>(self, </a:t>
            </a:r>
            <a:r>
              <a:rPr kumimoji="1" lang="en-US" altLang="ko-Kore-KR" dirty="0" err="1"/>
              <a:t>x_spt</a:t>
            </a:r>
            <a:r>
              <a:rPr kumimoji="1" lang="en-US" altLang="ko-Kore-KR" dirty="0"/>
              <a:t>, </a:t>
            </a:r>
            <a:r>
              <a:rPr kumimoji="1" lang="en-US" altLang="ko-Kore-KR" dirty="0" err="1"/>
              <a:t>y_spt</a:t>
            </a:r>
            <a:r>
              <a:rPr kumimoji="1" lang="en-US" altLang="ko-Kore-KR" dirty="0"/>
              <a:t>, </a:t>
            </a:r>
            <a:r>
              <a:rPr kumimoji="1" lang="en-US" altLang="ko-Kore-KR" dirty="0" err="1"/>
              <a:t>x_qry</a:t>
            </a:r>
            <a:r>
              <a:rPr kumimoji="1" lang="en-US" altLang="ko-Kore-KR" dirty="0"/>
              <a:t>, </a:t>
            </a:r>
            <a:r>
              <a:rPr kumimoji="1" lang="en-US" altLang="ko-Kore-KR" dirty="0" err="1"/>
              <a:t>y_qry</a:t>
            </a:r>
            <a:r>
              <a:rPr kumimoji="1" lang="en-US" altLang="ko-Kore-KR" dirty="0"/>
              <a:t>): implement the meta-training procedure of MAML</a:t>
            </a:r>
          </a:p>
          <a:p>
            <a:pPr lvl="2"/>
            <a:r>
              <a:rPr kumimoji="1" lang="en-US" altLang="ko-Kore-KR" dirty="0"/>
              <a:t>Please use the function “</a:t>
            </a:r>
            <a:r>
              <a:rPr kumimoji="1" lang="en-US" altLang="ko-Kore-KR" dirty="0" err="1"/>
              <a:t>inner_loop</a:t>
            </a:r>
            <a:r>
              <a:rPr kumimoji="1" lang="en-US" altLang="ko-Kore-KR" dirty="0"/>
              <a:t>” to implement the overall procedure of meta-training of MAML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4EBEF5-48B4-5545-83BF-D3DF8A3DD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16</a:t>
            </a:fld>
            <a:r>
              <a:rPr lang="en-US"/>
              <a:t> / 29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4869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7C06CF-5D44-D64C-B3EE-32D658D19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/>
              <a:t>Goal of Lab for MAML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629679-AD07-7B4A-A785-C93302D0FA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dirty="0"/>
              <a:t>Pseudo code of MAML</a:t>
            </a:r>
          </a:p>
          <a:p>
            <a:pPr lvl="1"/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6219EE7-9334-EC4E-9DE9-20A89271E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17</a:t>
            </a:fld>
            <a:r>
              <a:rPr lang="en-US"/>
              <a:t> / 29</a:t>
            </a:r>
            <a:endParaRPr lang="en-US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EC70FB31-EF7E-EE4D-88CC-F4AD38FD2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245" y="2416035"/>
            <a:ext cx="3760971" cy="342622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A68347D8-BFE3-2B4A-9AEF-26267CD88C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9" y="2416035"/>
            <a:ext cx="3760971" cy="231649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E60A3BE-7D42-9E45-90A6-5CEB7BF75729}"/>
              </a:ext>
            </a:extLst>
          </p:cNvPr>
          <p:cNvSpPr txBox="1"/>
          <p:nvPr/>
        </p:nvSpPr>
        <p:spPr>
          <a:xfrm>
            <a:off x="1984200" y="2053498"/>
            <a:ext cx="1343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 err="1">
                <a:solidFill>
                  <a:srgbClr val="FF0000"/>
                </a:solidFill>
              </a:rPr>
              <a:t>Meta_Train</a:t>
            </a:r>
            <a:endParaRPr kumimoji="1" lang="ko-Kore-KR" altLang="en-US" dirty="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F2061B9-F03E-D840-9FCA-6D56AAB19C32}"/>
              </a:ext>
            </a:extLst>
          </p:cNvPr>
          <p:cNvSpPr txBox="1"/>
          <p:nvPr/>
        </p:nvSpPr>
        <p:spPr>
          <a:xfrm>
            <a:off x="5815130" y="203646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 err="1">
                <a:solidFill>
                  <a:srgbClr val="FF0000"/>
                </a:solidFill>
              </a:rPr>
              <a:t>Inner_loop</a:t>
            </a:r>
            <a:endParaRPr kumimoji="1" lang="ko-Kore-KR" altLang="en-US" dirty="0">
              <a:solidFill>
                <a:srgbClr val="FF0000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6F917B3-C2BD-8845-BAE7-C0ED3FE0A2A4}"/>
              </a:ext>
            </a:extLst>
          </p:cNvPr>
          <p:cNvSpPr/>
          <p:nvPr/>
        </p:nvSpPr>
        <p:spPr>
          <a:xfrm>
            <a:off x="1368340" y="3886693"/>
            <a:ext cx="2289260" cy="25500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3733A3F4-9D0F-B842-8813-25528635F3A4}"/>
              </a:ext>
            </a:extLst>
          </p:cNvPr>
          <p:cNvCxnSpPr/>
          <p:nvPr/>
        </p:nvCxnSpPr>
        <p:spPr>
          <a:xfrm flipV="1">
            <a:off x="3666565" y="3621741"/>
            <a:ext cx="744070" cy="39444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45879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8252ED-5946-E04C-9A55-4AB9D3DD5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/>
              <a:t>Goal of Lab for MAML</a:t>
            </a:r>
            <a:endParaRPr kumimoji="1" lang="ko-Kore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F4A71845-E0C5-AC4D-B78B-A70D6D71413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kumimoji="1" lang="en-US" altLang="ko-Kore-KR" dirty="0"/>
                  <a:t>Tips for implementing the function “</a:t>
                </a:r>
                <a:r>
                  <a:rPr kumimoji="1" lang="en-US" altLang="ko-Kore-KR" dirty="0" err="1"/>
                  <a:t>inner_loop</a:t>
                </a:r>
                <a:r>
                  <a:rPr kumimoji="1" lang="en-US" altLang="ko-Kore-KR" dirty="0"/>
                  <a:t>”</a:t>
                </a:r>
              </a:p>
              <a:p>
                <a:pPr lvl="1"/>
                <a:r>
                  <a:rPr kumimoji="1" lang="en-US" altLang="ko-Kore-KR" dirty="0">
                    <a:sym typeface="Wingdings" pitchFamily="2" charset="2"/>
                  </a:rPr>
                  <a:t>To perform outer loop, we should store the parameter </a:t>
                </a:r>
                <a14:m>
                  <m:oMath xmlns:m="http://schemas.openxmlformats.org/officeDocument/2006/math">
                    <m:r>
                      <a:rPr kumimoji="1" lang="en-US" altLang="ko-Kore-KR" b="1" i="1">
                        <a:latin typeface="Cambria Math" panose="02040503050406030204" pitchFamily="18" charset="0"/>
                        <a:sym typeface="Wingdings" pitchFamily="2" charset="2"/>
                      </a:rPr>
                      <m:t>𝜽</m:t>
                    </m:r>
                  </m:oMath>
                </a14:m>
                <a:endParaRPr kumimoji="1" lang="en-US" altLang="ko-Kore-KR" b="1" dirty="0"/>
              </a:p>
              <a:p>
                <a:pPr lvl="2"/>
                <a:r>
                  <a:rPr kumimoji="1" lang="en-US" altLang="ko-Kore-KR" dirty="0"/>
                  <a:t>In inner loop, we make dummy parameter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ko-Kore-KR" b="1" i="1" smtClean="0">
                            <a:latin typeface="Cambria Math" panose="02040503050406030204" pitchFamily="18" charset="0"/>
                          </a:rPr>
                          <m:t>𝝓</m:t>
                        </m:r>
                      </m:e>
                      <m:sub>
                        <m: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en-US" altLang="ko-Kore-KR" dirty="0"/>
                  <a:t>, and in outer loop, compute the loss for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  <m:t>ℒ</m:t>
                        </m:r>
                      </m:e>
                      <m:sub>
                        <m: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  <m:t>𝑡𝑠</m:t>
                        </m:r>
                      </m:sub>
                      <m:sup>
                        <m: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bSup>
                    <m:d>
                      <m:dPr>
                        <m:ctrlP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ko-Kore-K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ko-Kore-KR" b="1" i="1">
                                <a:latin typeface="Cambria Math" panose="02040503050406030204" pitchFamily="18" charset="0"/>
                              </a:rPr>
                              <m:t>𝝓</m:t>
                            </m:r>
                          </m:e>
                          <m:sub>
                            <m:r>
                              <a:rPr kumimoji="1" lang="en-US" altLang="ko-Kore-KR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kumimoji="1" lang="en-US" altLang="ko-Kore-KR" b="0" dirty="0"/>
              </a:p>
              <a:p>
                <a:pPr lvl="2"/>
                <a:r>
                  <a:rPr kumimoji="1" lang="en-US" altLang="ko-Kore-KR" dirty="0"/>
                  <a:t>To prevent the model from changed during inner-loop step, the forward propagation always proceeded with the dummy variable when computing the loss </a:t>
                </a:r>
              </a:p>
              <a:p>
                <a:pPr lvl="2"/>
                <a:endParaRPr kumimoji="1" lang="en-US" altLang="ko-Kore-KR" dirty="0"/>
              </a:p>
              <a:p>
                <a:pPr lvl="2"/>
                <a:endParaRPr kumimoji="1" lang="en-US" altLang="ko-Kore-KR" dirty="0"/>
              </a:p>
              <a:p>
                <a:pPr lvl="2"/>
                <a:endParaRPr kumimoji="1" lang="en-US" altLang="ko-Kore-KR" dirty="0"/>
              </a:p>
              <a:p>
                <a:pPr lvl="2"/>
                <a:endParaRPr kumimoji="1" lang="en-US" altLang="ko-Kore-KR" dirty="0"/>
              </a:p>
              <a:p>
                <a:pPr lvl="2"/>
                <a:endParaRPr kumimoji="1" lang="en-US" altLang="ko-Kore-KR" dirty="0"/>
              </a:p>
              <a:p>
                <a:pPr lvl="2"/>
                <a:r>
                  <a:rPr kumimoji="1" lang="en-US" altLang="ko-Kore-KR" dirty="0"/>
                  <a:t>Example: logit=forward(x,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ko-Kore-KR" b="1" i="1" smtClean="0">
                            <a:latin typeface="Cambria Math" panose="02040503050406030204" pitchFamily="18" charset="0"/>
                          </a:rPr>
                          <m:t>𝝓</m:t>
                        </m:r>
                      </m:e>
                      <m:sub>
                        <m: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en-US" altLang="ko-Kore-KR" dirty="0"/>
                  <a:t>) </a:t>
                </a:r>
                <a:r>
                  <a:rPr kumimoji="1" lang="en-US" altLang="ko-Kore-KR" dirty="0">
                    <a:sym typeface="Wingdings" pitchFamily="2" charset="2"/>
                  </a:rPr>
                  <a:t> logit is computed using </a:t>
                </a:r>
                <a14:m>
                  <m:oMath xmlns:m="http://schemas.openxmlformats.org/officeDocument/2006/math">
                    <m:r>
                      <a:rPr kumimoji="1" lang="en-US" altLang="ko-Kore-KR" b="1" i="0" smtClean="0">
                        <a:latin typeface="Cambria Math" panose="02040503050406030204" pitchFamily="18" charset="0"/>
                        <a:sym typeface="Wingdings" pitchFamily="2" charset="2"/>
                      </a:rPr>
                      <m:t>𝐱</m:t>
                    </m:r>
                  </m:oMath>
                </a14:m>
                <a:r>
                  <a:rPr kumimoji="1" lang="en-US" altLang="ko-Kore-KR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ko-Kore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ko-Kore-KR" b="1" i="1">
                            <a:latin typeface="Cambria Math" panose="02040503050406030204" pitchFamily="18" charset="0"/>
                          </a:rPr>
                          <m:t>𝝓</m:t>
                        </m:r>
                      </m:e>
                      <m:sub>
                        <m:r>
                          <a:rPr kumimoji="1" lang="en-US" altLang="ko-Kore-KR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kumimoji="1" lang="en-US" altLang="ko-Kore-KR" dirty="0"/>
              </a:p>
              <a:p>
                <a:pPr lvl="1"/>
                <a:endParaRPr kumimoji="1" lang="en-US" altLang="ko-Kore-KR" dirty="0"/>
              </a:p>
              <a:p>
                <a:pPr lvl="1"/>
                <a:endParaRPr kumimoji="1" lang="ko-Kore-KR" altLang="en-US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F4A71845-E0C5-AC4D-B78B-A70D6D71413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12" t="-1337" r="-437" b="-4011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96EE334-46AA-1340-9CF8-6433DF7A6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18</a:t>
            </a:fld>
            <a:r>
              <a:rPr lang="en-US"/>
              <a:t> / 29</a:t>
            </a:r>
            <a:endParaRPr 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B0CAC4E-33CF-F64E-AF61-12A430997E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4457" y="3992733"/>
            <a:ext cx="2355086" cy="176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1213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E62532-868E-A64E-9A44-52D356DC5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/>
              <a:t>Goal of Lab for MAML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C8B42E-9A59-8944-8468-C7077EA419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dirty="0"/>
              <a:t>Tips for the dummy parameter</a:t>
            </a:r>
          </a:p>
          <a:p>
            <a:pPr lvl="1"/>
            <a:endParaRPr kumimoji="1" lang="en-US" altLang="ko-Kore-KR" dirty="0"/>
          </a:p>
          <a:p>
            <a:pPr lvl="1"/>
            <a:r>
              <a:rPr kumimoji="1" lang="en-US" altLang="ko-Kore-KR" dirty="0"/>
              <a:t>Use a function “</a:t>
            </a:r>
            <a:r>
              <a:rPr kumimoji="1" lang="en-US" altLang="ko-Kore-KR" dirty="0" err="1"/>
              <a:t>torch.autograd.grad</a:t>
            </a:r>
            <a:r>
              <a:rPr kumimoji="1" lang="en-US" altLang="ko-Kore-KR" dirty="0"/>
              <a:t>” to compute the gradient, and apply SGD to make the dummy parameter</a:t>
            </a:r>
          </a:p>
          <a:p>
            <a:pPr lvl="1"/>
            <a:endParaRPr kumimoji="1" lang="en-US" altLang="ko-Kore-KR" dirty="0"/>
          </a:p>
          <a:p>
            <a:pPr lvl="1"/>
            <a:r>
              <a:rPr kumimoji="1" lang="en-US" altLang="ko-Kore-KR" dirty="0"/>
              <a:t>To compute the Hessian internally, please set the argument </a:t>
            </a:r>
            <a:r>
              <a:rPr kumimoji="1" lang="en-US" altLang="ko-Kore-KR" dirty="0" err="1"/>
              <a:t>create_graph</a:t>
            </a:r>
            <a:r>
              <a:rPr kumimoji="1" lang="en-US" altLang="ko-Kore-KR" dirty="0"/>
              <a:t> = True </a:t>
            </a:r>
          </a:p>
          <a:p>
            <a:pPr lvl="2"/>
            <a:r>
              <a:rPr kumimoji="1" lang="en-US" altLang="ko-Kore-KR" dirty="0">
                <a:hlinkClick r:id="rId2"/>
              </a:rPr>
              <a:t>Reference</a:t>
            </a:r>
            <a:endParaRPr kumimoji="1" lang="en-US" altLang="ko-Kore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E1F13D0-BE72-C242-9040-5B9E8222A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19</a:t>
            </a:fld>
            <a:r>
              <a:rPr lang="en-US"/>
              <a:t> / 29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443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Outline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>
                <a:solidFill>
                  <a:srgbClr val="FF0000"/>
                </a:solidFill>
              </a:rPr>
              <a:t>Review of MAML and CNP</a:t>
            </a:r>
          </a:p>
          <a:p>
            <a:pPr lvl="1"/>
            <a:endParaRPr kumimoji="1" lang="en-US" altLang="ko-KR" dirty="0">
              <a:solidFill>
                <a:srgbClr val="FF0000"/>
              </a:solidFill>
            </a:endParaRPr>
          </a:p>
          <a:p>
            <a:r>
              <a:rPr kumimoji="1" lang="en-US" altLang="ko-KR" dirty="0"/>
              <a:t>Goal of Lab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A Brief Explanation for Source Codes</a:t>
            </a:r>
          </a:p>
          <a:p>
            <a:endParaRPr kumimoji="1"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C9B1135-2D2C-2B43-8690-3A65E38A9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2</a:t>
            </a:fld>
            <a:r>
              <a:rPr lang="en-US" dirty="0"/>
              <a:t> / 29</a:t>
            </a:r>
          </a:p>
        </p:txBody>
      </p:sp>
    </p:spTree>
    <p:extLst>
      <p:ext uri="{BB962C8B-B14F-4D97-AF65-F5344CB8AC3E}">
        <p14:creationId xmlns:p14="http://schemas.microsoft.com/office/powerpoint/2010/main" val="7281574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3B8772-898B-B645-9CE6-0036D0919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/>
              <a:t>Goal of Lab for MAML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B76895-53F3-FD46-AFEC-B3FEBFAFA2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dirty="0"/>
              <a:t>Results</a:t>
            </a:r>
          </a:p>
          <a:p>
            <a:pPr lvl="1"/>
            <a:r>
              <a:rPr kumimoji="1" lang="en-US" altLang="ko-Kore-KR" dirty="0"/>
              <a:t>You need to get the results as follows:</a:t>
            </a:r>
          </a:p>
          <a:p>
            <a:pPr lvl="2"/>
            <a:r>
              <a:rPr kumimoji="1" lang="en-US" altLang="ko-Kore-KR" dirty="0"/>
              <a:t>The shape of sine-wave could be different from this figure because of the randomness of dataset generation</a:t>
            </a:r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5D7C8D7-737F-7043-9689-9DBD14223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20</a:t>
            </a:fld>
            <a:r>
              <a:rPr lang="en-US"/>
              <a:t> / 29</a:t>
            </a:r>
            <a:endParaRPr 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CC0ACBF-2750-CE4D-A784-5AA872723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49" y="3156969"/>
            <a:ext cx="3928934" cy="2969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895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Outline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Review of MAML and CNP</a:t>
            </a:r>
          </a:p>
          <a:p>
            <a:pPr lvl="1"/>
            <a:endParaRPr kumimoji="1" lang="en-US" altLang="ko-KR" dirty="0">
              <a:solidFill>
                <a:srgbClr val="FF0000"/>
              </a:solidFill>
            </a:endParaRPr>
          </a:p>
          <a:p>
            <a:r>
              <a:rPr kumimoji="1" lang="en-US" altLang="ko-KR" dirty="0"/>
              <a:t>Goal of Lab</a:t>
            </a:r>
          </a:p>
          <a:p>
            <a:endParaRPr kumimoji="1" lang="en-US" altLang="ko-KR" dirty="0"/>
          </a:p>
          <a:p>
            <a:r>
              <a:rPr kumimoji="1" lang="en-US" altLang="ko-KR" dirty="0">
                <a:solidFill>
                  <a:srgbClr val="FF0000"/>
                </a:solidFill>
              </a:rPr>
              <a:t>A Brief Explanation for Source Codes</a:t>
            </a:r>
          </a:p>
          <a:p>
            <a:endParaRPr kumimoji="1" lang="en-US" altLang="ko-KR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C9B1135-2D2C-2B43-8690-3A65E38A9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21</a:t>
            </a:fld>
            <a:r>
              <a:rPr lang="en-US" dirty="0"/>
              <a:t> / 29</a:t>
            </a:r>
          </a:p>
        </p:txBody>
      </p:sp>
    </p:spTree>
    <p:extLst>
      <p:ext uri="{BB962C8B-B14F-4D97-AF65-F5344CB8AC3E}">
        <p14:creationId xmlns:p14="http://schemas.microsoft.com/office/powerpoint/2010/main" val="26489190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E1F9BC-21D7-334F-82B3-0279BD276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/>
              <a:t>Program Structure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AD0A8A-744F-5E4D-B7C6-CCB6CA907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b="1" dirty="0"/>
              <a:t>Program structure mainly consists of three parts</a:t>
            </a:r>
          </a:p>
          <a:p>
            <a:pPr lvl="1"/>
            <a:r>
              <a:rPr kumimoji="1" lang="en-US" altLang="ko-Kore-KR" dirty="0"/>
              <a:t>Network module</a:t>
            </a:r>
          </a:p>
          <a:p>
            <a:pPr lvl="2"/>
            <a:r>
              <a:rPr kumimoji="1" lang="en-US" altLang="ko-Kore-KR" dirty="0"/>
              <a:t>Produces a trainable neural network through a function "</a:t>
            </a:r>
            <a:r>
              <a:rPr kumimoji="1" lang="en-US" altLang="ko-Kore-KR" dirty="0" err="1"/>
              <a:t>ModelFactory</a:t>
            </a:r>
            <a:r>
              <a:rPr kumimoji="1" lang="en-US" altLang="ko-Kore-KR" dirty="0"/>
              <a:t>”</a:t>
            </a:r>
          </a:p>
          <a:p>
            <a:pPr lvl="2"/>
            <a:endParaRPr kumimoji="1" lang="en-US" altLang="ko-Kore-KR" dirty="0"/>
          </a:p>
          <a:p>
            <a:pPr lvl="1"/>
            <a:r>
              <a:rPr kumimoji="1" lang="en-US" altLang="ko-Kore-KR" dirty="0" err="1"/>
              <a:t>Data_handler</a:t>
            </a:r>
            <a:r>
              <a:rPr kumimoji="1" lang="en-US" altLang="ko-Kore-KR" dirty="0"/>
              <a:t> module</a:t>
            </a:r>
          </a:p>
          <a:p>
            <a:pPr lvl="2"/>
            <a:r>
              <a:rPr kumimoji="1" lang="en-US" altLang="ko-Kore-KR" dirty="0"/>
              <a:t>Declare a pre-defines loader that </a:t>
            </a:r>
            <a:r>
              <a:rPr kumimoji="1" lang="en-US" altLang="ko-Kore-KR" dirty="0">
                <a:solidFill>
                  <a:srgbClr val="FF0000"/>
                </a:solidFill>
              </a:rPr>
              <a:t>produces tasks for meta-learning </a:t>
            </a:r>
          </a:p>
          <a:p>
            <a:pPr lvl="2"/>
            <a:endParaRPr kumimoji="1" lang="en-US" altLang="ko-Kore-KR" dirty="0"/>
          </a:p>
          <a:p>
            <a:pPr lvl="1"/>
            <a:r>
              <a:rPr kumimoji="1" lang="en-US" altLang="ko-Kore-KR" dirty="0"/>
              <a:t>Trainer module</a:t>
            </a:r>
          </a:p>
          <a:p>
            <a:pPr lvl="2"/>
            <a:r>
              <a:rPr kumimoji="1" lang="en-US" altLang="ko-Kore-KR" dirty="0"/>
              <a:t>Meta-learning algorithms are implemented in this module</a:t>
            </a:r>
          </a:p>
          <a:p>
            <a:pPr lvl="2"/>
            <a:r>
              <a:rPr kumimoji="1" lang="en-US" altLang="ko-Kore-KR" dirty="0"/>
              <a:t>We need to complete scripts of MAML and CNP</a:t>
            </a:r>
          </a:p>
          <a:p>
            <a:pPr lvl="1"/>
            <a:endParaRPr kumimoji="1" lang="en-US" altLang="ko-Kore-KR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4EBEF5-48B4-5545-83BF-D3DF8A3DD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22</a:t>
            </a:fld>
            <a:r>
              <a:rPr lang="en-US"/>
              <a:t> / 29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4113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E1F9BC-21D7-334F-82B3-0279BD276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/>
              <a:t>Program Structure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AD0A8A-744F-5E4D-B7C6-CCB6CA907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b="1" dirty="0"/>
              <a:t>Program structure mainly consists of three parts</a:t>
            </a:r>
          </a:p>
          <a:p>
            <a:pPr lvl="1"/>
            <a:r>
              <a:rPr kumimoji="1" lang="en-US" altLang="ko-Kore-KR" dirty="0"/>
              <a:t>Network module</a:t>
            </a:r>
          </a:p>
          <a:p>
            <a:pPr lvl="2"/>
            <a:r>
              <a:rPr kumimoji="1" lang="en-US" altLang="ko-Kore-KR" dirty="0"/>
              <a:t>Produces a trainable neural network through a function "</a:t>
            </a:r>
            <a:r>
              <a:rPr kumimoji="1" lang="en-US" altLang="ko-Kore-KR" dirty="0" err="1"/>
              <a:t>ModelFactory</a:t>
            </a:r>
            <a:r>
              <a:rPr kumimoji="1" lang="en-US" altLang="ko-Kore-KR" dirty="0"/>
              <a:t>”</a:t>
            </a:r>
          </a:p>
          <a:p>
            <a:pPr lvl="2"/>
            <a:endParaRPr kumimoji="1" lang="en-US" altLang="ko-Kore-KR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4EBEF5-48B4-5545-83BF-D3DF8A3DD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23</a:t>
            </a:fld>
            <a:r>
              <a:rPr lang="en-US"/>
              <a:t> / 29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A49CFF-BE95-BD44-8E2B-73CF00177FC5}"/>
              </a:ext>
            </a:extLst>
          </p:cNvPr>
          <p:cNvSpPr txBox="1"/>
          <p:nvPr/>
        </p:nvSpPr>
        <p:spPr>
          <a:xfrm>
            <a:off x="3646705" y="6136404"/>
            <a:ext cx="1850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&lt;</a:t>
            </a:r>
            <a:r>
              <a:rPr kumimoji="1" lang="en-US" altLang="ko-KR" dirty="0" err="1"/>
              <a:t>ModelFactory</a:t>
            </a:r>
            <a:r>
              <a:rPr kumimoji="1" lang="en-US" altLang="ko-KR" dirty="0"/>
              <a:t>&gt;</a:t>
            </a:r>
            <a:endParaRPr kumimoji="1"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DF3A5BC-45D8-F445-832D-1C68EC4A61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5903" y="3017771"/>
            <a:ext cx="5340626" cy="38649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159ED43-91C6-2745-9EC9-CCE934A9E9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8087" y="3481993"/>
            <a:ext cx="3747823" cy="2644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4575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BF3FA4-343D-344F-A14E-9A9F5ABB9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/>
              <a:t>Program Structure</a:t>
            </a:r>
            <a:endParaRPr kumimoji="1" lang="ko-Kore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9C05D126-5CC6-B642-8FD3-60781181054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kumimoji="1" lang="en-US" altLang="ko-Kore-KR" dirty="0"/>
                  <a:t>Training procedure of MAML</a:t>
                </a:r>
              </a:p>
              <a:p>
                <a:pPr lvl="1"/>
                <a:r>
                  <a:rPr kumimoji="1" lang="en-US" altLang="ko-Kore-KR" dirty="0"/>
                  <a:t>Training process of MAML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kumimoji="1" lang="en-US" altLang="ko-Kore-KR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kumimoji="1" lang="en-US" altLang="ko-Kore-KR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kumimoji="1" lang="en-US" altLang="ko-Kore-KR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kumimoji="1" lang="en-US" altLang="ko-Kore-KR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kumimoji="1" lang="en-US" altLang="ko-Kore-KR" b="0" i="1" smtClean="0">
                        <a:latin typeface="Cambria Math" panose="02040503050406030204" pitchFamily="18" charset="0"/>
                      </a:rPr>
                      <m:t>𝛼</m:t>
                    </m:r>
                    <m:sSub>
                      <m:sSubPr>
                        <m:ctrlP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kumimoji="1" lang="en-US" altLang="ko-Kore-KR" b="0" i="0" smtClean="0">
                            <a:latin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kumimoji="1" lang="en-US" altLang="ko-Kore-KR" b="0" i="1" smtClean="0">
                        <a:latin typeface="Cambria Math" panose="02040503050406030204" pitchFamily="18" charset="0"/>
                      </a:rPr>
                      <m:t>ℒ</m:t>
                    </m:r>
                    <m:d>
                      <m:dPr>
                        <m:ctrlP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kumimoji="1" lang="en-US" altLang="ko-Kore-KR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ko-Kore-KR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p>
                            <m:r>
                              <a:rPr kumimoji="1" lang="en-US" altLang="ko-Kore-KR" b="0" i="1" smtClean="0">
                                <a:latin typeface="Cambria Math" panose="02040503050406030204" pitchFamily="18" charset="0"/>
                              </a:rPr>
                              <m:t>𝑡𝑟</m:t>
                            </m:r>
                          </m:sup>
                        </m:sSup>
                        <m: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r>
                  <a:rPr kumimoji="1" lang="en-US" altLang="ko-Kore-KR" dirty="0"/>
                  <a:t> </a:t>
                </a:r>
                <a:r>
                  <a:rPr kumimoji="1" lang="en-US" altLang="ko-Kore-KR" dirty="0">
                    <a:sym typeface="Wingdings" pitchFamily="2" charset="2"/>
                  </a:rPr>
                  <a:t> Inner loop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kumimoji="1" lang="en-US" altLang="ko-KR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kumimoji="1"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kumimoji="1" lang="en-US" altLang="ko-KR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kumimoji="1" lang="en-US" altLang="ko-KR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kumimoji="1" lang="en-US" altLang="ko-KR" b="0" i="1" smtClean="0">
                        <a:latin typeface="Cambria Math" panose="02040503050406030204" pitchFamily="18" charset="0"/>
                      </a:rPr>
                      <m:t>𝛽</m:t>
                    </m:r>
                    <m:sSub>
                      <m:sSubPr>
                        <m:ctrlPr>
                          <a:rPr kumimoji="1"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kumimoji="1" lang="en-US" altLang="ko-KR" b="0" i="0" smtClean="0">
                            <a:latin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kumimoji="1" lang="en-US" altLang="ko-KR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kumimoji="1" lang="en-US" altLang="ko-KR" b="0" i="1" smtClean="0">
                        <a:latin typeface="Cambria Math" panose="02040503050406030204" pitchFamily="18" charset="0"/>
                      </a:rPr>
                      <m:t>ℒ</m:t>
                    </m:r>
                    <m:d>
                      <m:dPr>
                        <m:ctrlPr>
                          <a:rPr kumimoji="1"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kumimoji="1"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kumimoji="1" lang="en-US" altLang="ko-KR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p>
                            <m:r>
                              <a:rPr kumimoji="1" lang="en-US" altLang="ko-KR" b="0" i="1" smtClean="0">
                                <a:latin typeface="Cambria Math" panose="02040503050406030204" pitchFamily="18" charset="0"/>
                              </a:rPr>
                              <m:t>𝑡𝑠</m:t>
                            </m:r>
                          </m:sup>
                        </m:sSup>
                        <m:r>
                          <a:rPr kumimoji="1" lang="en-US" altLang="ko-KR" b="0" i="1" smtClean="0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kumimoji="1" lang="en-US" altLang="ko-KR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d>
                  </m:oMath>
                </a14:m>
                <a:r>
                  <a:rPr kumimoji="1" lang="en-US" altLang="ko-Kore-KR" dirty="0"/>
                  <a:t> </a:t>
                </a:r>
                <a:r>
                  <a:rPr kumimoji="1" lang="en-US" altLang="ko-Kore-KR" dirty="0">
                    <a:sym typeface="Wingdings" pitchFamily="2" charset="2"/>
                  </a:rPr>
                  <a:t> Outer loop</a:t>
                </a:r>
              </a:p>
              <a:p>
                <a:pPr lvl="1"/>
                <a:r>
                  <a:rPr kumimoji="1" lang="en-US" altLang="ko-Kore-KR" dirty="0">
                    <a:sym typeface="Wingdings" pitchFamily="2" charset="2"/>
                  </a:rPr>
                  <a:t>To perform outer loop, we should store the parameter </a:t>
                </a:r>
                <a14:m>
                  <m:oMath xmlns:m="http://schemas.openxmlformats.org/officeDocument/2006/math">
                    <m:r>
                      <a:rPr kumimoji="1" lang="en-US" altLang="ko-Kore-KR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𝜃</m:t>
                    </m:r>
                  </m:oMath>
                </a14:m>
                <a:endParaRPr kumimoji="1" lang="en-US" altLang="ko-Kore-KR" dirty="0"/>
              </a:p>
              <a:p>
                <a:pPr lvl="2"/>
                <a:r>
                  <a:rPr kumimoji="1" lang="en-US" altLang="ko-Kore-KR" dirty="0"/>
                  <a:t>Therefore, in inner loop, we make dummy parameter </a:t>
                </a:r>
                <a14:m>
                  <m:oMath xmlns:m="http://schemas.openxmlformats.org/officeDocument/2006/math">
                    <m:r>
                      <a:rPr kumimoji="1" lang="en-US" altLang="ko-Kore-KR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kumimoji="1" lang="en-US" altLang="ko-Kore-KR" dirty="0"/>
                  <a:t>, and compute the loss for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p>
                        <m: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  <m:t>𝑡𝑠</m:t>
                        </m:r>
                      </m:sup>
                    </m:sSup>
                  </m:oMath>
                </a14:m>
                <a:r>
                  <a:rPr kumimoji="1" lang="en-US" altLang="ko-Kore-KR" dirty="0"/>
                  <a:t> using </a:t>
                </a:r>
                <a14:m>
                  <m:oMath xmlns:m="http://schemas.openxmlformats.org/officeDocument/2006/math">
                    <m:r>
                      <a:rPr kumimoji="1" lang="en-US" altLang="ko-Kore-KR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endParaRPr kumimoji="1" lang="en-US" altLang="ko-Kore-KR" dirty="0"/>
              </a:p>
              <a:p>
                <a:pPr lvl="2"/>
                <a:endParaRPr kumimoji="1" lang="en-US" altLang="ko-Kore-KR" dirty="0"/>
              </a:p>
              <a:p>
                <a:pPr lvl="1"/>
                <a:r>
                  <a:rPr kumimoji="1" lang="en-US" altLang="ko-Kore-KR" dirty="0"/>
                  <a:t>Function “forward”</a:t>
                </a:r>
              </a:p>
              <a:p>
                <a:pPr lvl="2"/>
                <a:r>
                  <a:rPr kumimoji="1" lang="en-US" altLang="ko-Kore-KR" dirty="0"/>
                  <a:t>To compute the loss for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p>
                        <m: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  <m:t>𝑡𝑠</m:t>
                        </m:r>
                      </m:sup>
                    </m:sSup>
                  </m:oMath>
                </a14:m>
                <a:r>
                  <a:rPr kumimoji="1" lang="en-US" altLang="ko-Kore-KR" dirty="0"/>
                  <a:t> using </a:t>
                </a:r>
                <a14:m>
                  <m:oMath xmlns:m="http://schemas.openxmlformats.org/officeDocument/2006/math">
                    <m:r>
                      <a:rPr kumimoji="1" lang="en-US" altLang="ko-Kore-KR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kumimoji="1" lang="en-US" altLang="ko-Kore-KR" dirty="0"/>
                  <a:t>, </a:t>
                </a:r>
                <a14:m>
                  <m:oMath xmlns:m="http://schemas.openxmlformats.org/officeDocument/2006/math">
                    <m:r>
                      <a:rPr kumimoji="1" lang="en-US" altLang="ko-Kore-KR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kumimoji="1" lang="en-US" altLang="ko-Kore-KR" dirty="0"/>
                  <a:t> should be the input of the function “forward”</a:t>
                </a:r>
                <a:endParaRPr kumimoji="1" lang="ko-Kore-KR" altLang="en-US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9C05D126-5CC6-B642-8FD3-6078118105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12" t="-1337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2F06AA3-4697-464B-BB62-1C78728CB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24</a:t>
            </a:fld>
            <a:r>
              <a:rPr lang="en-US"/>
              <a:t> / 29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0225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3ADB82-DFCE-534E-A5FB-341A7CDF4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/>
              <a:t>Program Structure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043293-2D16-5F46-9617-35016FB04C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dirty="0"/>
              <a:t>Network</a:t>
            </a:r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F19F81-A0A7-444D-B1D2-564D0A671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25</a:t>
            </a:fld>
            <a:r>
              <a:rPr lang="en-US"/>
              <a:t> / 29</a:t>
            </a:r>
            <a:endParaRPr 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D102940-2200-1749-A977-A5C1A7AE25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1653" y="1924060"/>
            <a:ext cx="2872094" cy="424770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9991719-0BED-5642-8FD9-A6BC29C551A9}"/>
              </a:ext>
            </a:extLst>
          </p:cNvPr>
          <p:cNvSpPr/>
          <p:nvPr/>
        </p:nvSpPr>
        <p:spPr>
          <a:xfrm>
            <a:off x="6426056" y="1917310"/>
            <a:ext cx="549258" cy="1432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419754-7A96-BE4A-9B9B-16E32C4358BB}"/>
              </a:ext>
            </a:extLst>
          </p:cNvPr>
          <p:cNvSpPr txBox="1"/>
          <p:nvPr/>
        </p:nvSpPr>
        <p:spPr>
          <a:xfrm>
            <a:off x="5579941" y="1286247"/>
            <a:ext cx="2095445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solidFill>
                  <a:srgbClr val="FF0000"/>
                </a:solidFill>
              </a:rPr>
              <a:t>Dummy parameter</a:t>
            </a:r>
            <a:endParaRPr kumimoji="1" lang="ko-Kore-KR" altLang="en-US" dirty="0">
              <a:solidFill>
                <a:srgbClr val="FF0000"/>
              </a:solidFill>
            </a:endParaRPr>
          </a:p>
        </p:txBody>
      </p:sp>
      <p:cxnSp>
        <p:nvCxnSpPr>
          <p:cNvPr id="9" name="꺾인 연결선[E] 8">
            <a:extLst>
              <a:ext uri="{FF2B5EF4-FFF2-40B4-BE49-F238E27FC236}">
                <a16:creationId xmlns:a16="http://schemas.microsoft.com/office/drawing/2014/main" id="{76784623-8033-5741-B853-60EECC10CA8B}"/>
              </a:ext>
            </a:extLst>
          </p:cNvPr>
          <p:cNvCxnSpPr>
            <a:cxnSpLocks/>
            <a:stCxn id="6" idx="0"/>
            <a:endCxn id="7" idx="1"/>
          </p:cNvCxnSpPr>
          <p:nvPr/>
        </p:nvCxnSpPr>
        <p:spPr>
          <a:xfrm rot="16200000" flipV="1">
            <a:off x="5917115" y="1133740"/>
            <a:ext cx="446397" cy="1120744"/>
          </a:xfrm>
          <a:prstGeom prst="bentConnector4">
            <a:avLst>
              <a:gd name="adj1" fmla="val 29316"/>
              <a:gd name="adj2" fmla="val 120397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BE101169-AF28-2240-8A35-72FD8DA96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852" y="1913364"/>
            <a:ext cx="4347166" cy="424796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E784FAF-470C-4D44-BD24-12F3B46212AE}"/>
              </a:ext>
            </a:extLst>
          </p:cNvPr>
          <p:cNvSpPr txBox="1"/>
          <p:nvPr/>
        </p:nvSpPr>
        <p:spPr>
          <a:xfrm>
            <a:off x="2389768" y="2643985"/>
            <a:ext cx="1826141" cy="3077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rgbClr val="FF0000"/>
                </a:solidFill>
              </a:rPr>
              <a:t>Network architecture</a:t>
            </a:r>
            <a:endParaRPr kumimoji="1" lang="ko-Kore-KR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6682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E1F9BC-21D7-334F-82B3-0279BD276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/>
              <a:t>Program Structure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AD0A8A-744F-5E4D-B7C6-CCB6CA907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b="1" dirty="0"/>
              <a:t>Program structure mainly consists of three parts</a:t>
            </a:r>
          </a:p>
          <a:p>
            <a:pPr lvl="1"/>
            <a:r>
              <a:rPr kumimoji="1" lang="en-US" altLang="ko-Kore-KR" dirty="0" err="1"/>
              <a:t>Data_handler</a:t>
            </a:r>
            <a:r>
              <a:rPr kumimoji="1" lang="en-US" altLang="ko-Kore-KR" dirty="0"/>
              <a:t> module</a:t>
            </a:r>
          </a:p>
          <a:p>
            <a:pPr lvl="2"/>
            <a:r>
              <a:rPr kumimoji="1" lang="en-US" altLang="ko-Kore-KR" dirty="0"/>
              <a:t>Declare a pre-defines loader that </a:t>
            </a:r>
            <a:r>
              <a:rPr kumimoji="1" lang="en-US" altLang="ko-Kore-KR" dirty="0">
                <a:solidFill>
                  <a:srgbClr val="FF0000"/>
                </a:solidFill>
              </a:rPr>
              <a:t>produces tasks for meta-learning  </a:t>
            </a:r>
            <a:r>
              <a:rPr kumimoji="1" lang="en-US" altLang="ko-Kore-KR" dirty="0"/>
              <a:t>through a function “</a:t>
            </a:r>
            <a:r>
              <a:rPr kumimoji="1" lang="en-US" altLang="ko-Kore-KR" dirty="0" err="1"/>
              <a:t>get_dataset</a:t>
            </a:r>
            <a:r>
              <a:rPr kumimoji="1" lang="en-US" altLang="ko-Kore-KR" dirty="0"/>
              <a:t>”</a:t>
            </a:r>
          </a:p>
          <a:p>
            <a:pPr lvl="2"/>
            <a:endParaRPr kumimoji="1" lang="en-US" altLang="ko-Kore-KR" dirty="0"/>
          </a:p>
          <a:p>
            <a:pPr lvl="2"/>
            <a:endParaRPr kumimoji="1" lang="en-US" altLang="ko-Kore-KR" dirty="0"/>
          </a:p>
          <a:p>
            <a:pPr lvl="2"/>
            <a:endParaRPr kumimoji="1" lang="en-US" altLang="ko-Kore-KR" dirty="0"/>
          </a:p>
          <a:p>
            <a:pPr lvl="2"/>
            <a:endParaRPr kumimoji="1" lang="en-US" altLang="ko-Kore-KR" dirty="0"/>
          </a:p>
          <a:p>
            <a:pPr lvl="2"/>
            <a:endParaRPr kumimoji="1" lang="en-US" altLang="ko-Kore-KR" dirty="0"/>
          </a:p>
          <a:p>
            <a:pPr lvl="2"/>
            <a:endParaRPr kumimoji="1" lang="en-US" altLang="ko-Kore-KR" dirty="0"/>
          </a:p>
          <a:p>
            <a:pPr lvl="2"/>
            <a:r>
              <a:rPr kumimoji="1" lang="en-US" altLang="ko-Kore-KR" dirty="0" err="1"/>
              <a:t>SineNShot</a:t>
            </a:r>
            <a:r>
              <a:rPr kumimoji="1" lang="en-US" altLang="ko-Kore-KR" dirty="0"/>
              <a:t> is a class that produces the sine-wave data for meta-learning</a:t>
            </a:r>
          </a:p>
          <a:p>
            <a:pPr lvl="2"/>
            <a:endParaRPr kumimoji="1" lang="en-US" altLang="ko-Kore-KR" dirty="0"/>
          </a:p>
          <a:p>
            <a:pPr lvl="1"/>
            <a:endParaRPr kumimoji="1" lang="en-US" altLang="ko-Kore-KR" dirty="0"/>
          </a:p>
          <a:p>
            <a:pPr lvl="1"/>
            <a:endParaRPr kumimoji="1" lang="en-US" altLang="ko-Kore-KR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4EBEF5-48B4-5545-83BF-D3DF8A3DD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26</a:t>
            </a:fld>
            <a:r>
              <a:rPr lang="en-US"/>
              <a:t> / 29</a:t>
            </a:r>
            <a:endParaRPr 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C75E1BA-FBD9-9F44-870C-F62AB930A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8349" y="3149600"/>
            <a:ext cx="5067300" cy="2794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56C66B6-4AD0-F543-847C-8172DABB1F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1082" y="3547746"/>
            <a:ext cx="3661833" cy="1643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2996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E1F9BC-21D7-334F-82B3-0279BD276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/>
              <a:t>Program Structure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AD0A8A-744F-5E4D-B7C6-CCB6CA907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b="1" dirty="0"/>
              <a:t>Program structure mainly consists of three parts</a:t>
            </a:r>
          </a:p>
          <a:p>
            <a:pPr lvl="1"/>
            <a:r>
              <a:rPr kumimoji="1" lang="en-US" altLang="ko-Kore-KR" dirty="0"/>
              <a:t>Trainer module</a:t>
            </a:r>
          </a:p>
          <a:p>
            <a:pPr lvl="2"/>
            <a:r>
              <a:rPr kumimoji="1" lang="en-US" altLang="ko-Kore-KR" dirty="0"/>
              <a:t>Meta-learning algorithms inherit the class “</a:t>
            </a:r>
            <a:r>
              <a:rPr kumimoji="1" lang="en-US" altLang="ko-Kore-KR" dirty="0" err="1"/>
              <a:t>GenericTrainer</a:t>
            </a:r>
            <a:r>
              <a:rPr kumimoji="1" lang="en-US" altLang="ko-Kore-KR" dirty="0"/>
              <a:t>”</a:t>
            </a:r>
          </a:p>
          <a:p>
            <a:pPr marL="914400" lvl="2" indent="0">
              <a:buNone/>
            </a:pPr>
            <a:endParaRPr kumimoji="1" lang="en-US" altLang="ko-Kore-KR" dirty="0"/>
          </a:p>
          <a:p>
            <a:pPr lvl="2"/>
            <a:endParaRPr kumimoji="1" lang="en-US" altLang="ko-Kore-KR" dirty="0"/>
          </a:p>
          <a:p>
            <a:pPr lvl="2"/>
            <a:endParaRPr kumimoji="1" lang="en-US" altLang="ko-Kore-KR" dirty="0"/>
          </a:p>
          <a:p>
            <a:pPr lvl="2"/>
            <a:endParaRPr kumimoji="1" lang="en-US" altLang="ko-Kore-KR" dirty="0"/>
          </a:p>
          <a:p>
            <a:pPr lvl="2"/>
            <a:endParaRPr kumimoji="1" lang="en-US" altLang="ko-Kore-KR" dirty="0"/>
          </a:p>
          <a:p>
            <a:pPr lvl="2"/>
            <a:endParaRPr kumimoji="1" lang="en-US" altLang="ko-Kore-KR" dirty="0"/>
          </a:p>
          <a:p>
            <a:pPr lvl="2"/>
            <a:endParaRPr kumimoji="1" lang="en-US" altLang="ko-Kore-KR" dirty="0"/>
          </a:p>
          <a:p>
            <a:pPr lvl="2"/>
            <a:endParaRPr kumimoji="1" lang="en-US" altLang="ko-Kore-KR" dirty="0"/>
          </a:p>
          <a:p>
            <a:pPr lvl="2"/>
            <a:r>
              <a:rPr kumimoji="1" lang="en-US" altLang="ko-Kore-KR" dirty="0"/>
              <a:t>Functions for train &amp; evaluation is implemented, and hyperparameters are initialized in </a:t>
            </a:r>
            <a:r>
              <a:rPr kumimoji="1" lang="en-US" altLang="ko-Kore-KR" dirty="0" err="1"/>
              <a:t>GenericTrainer</a:t>
            </a:r>
            <a:endParaRPr kumimoji="1" lang="en-US" altLang="ko-Kore-KR" dirty="0"/>
          </a:p>
          <a:p>
            <a:pPr lvl="1"/>
            <a:endParaRPr kumimoji="1" lang="en-US" altLang="ko-Kore-KR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4EBEF5-48B4-5545-83BF-D3DF8A3DD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27</a:t>
            </a:fld>
            <a:r>
              <a:rPr lang="en-US"/>
              <a:t> / 29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E6B5A7-95F3-9D47-8085-6172950C9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2342" y="3429000"/>
            <a:ext cx="3021568" cy="111491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94C67B8-5CA4-B247-8F61-2B7006B470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2227" y="2695744"/>
            <a:ext cx="4119544" cy="277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40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4CB8A0-16F5-4045-AEFD-9B410321D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Topic for Lab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4E1F33-2EBF-724D-BB9B-8CD875BA3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dirty="0"/>
              <a:t>In this lecture, we cover two methods of model-based and optimization-based meta-learning approaches</a:t>
            </a:r>
          </a:p>
          <a:p>
            <a:pPr lvl="1"/>
            <a:r>
              <a:rPr kumimoji="1" lang="en-US" altLang="ko-Kore-KR" dirty="0"/>
              <a:t>Model-based - </a:t>
            </a:r>
            <a:r>
              <a:rPr kumimoji="1" lang="en-US" altLang="ko-Kore-KR" b="1" dirty="0"/>
              <a:t>Conditional Neural Processes (CNP)</a:t>
            </a:r>
          </a:p>
          <a:p>
            <a:pPr lvl="1"/>
            <a:r>
              <a:rPr kumimoji="1" lang="en-US" altLang="ko-Kore-KR" dirty="0"/>
              <a:t>Optimization-based - </a:t>
            </a:r>
            <a:r>
              <a:rPr kumimoji="1" lang="en-US" altLang="ko-Kore-KR" b="1" dirty="0"/>
              <a:t>Model Agnostic Meta-Learning (MAML)</a:t>
            </a:r>
            <a:endParaRPr kumimoji="1" lang="ko-Kore-KR" altLang="en-US" b="1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BC59BA-7FEC-9046-B0B5-1E9810634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3</a:t>
            </a:fld>
            <a:r>
              <a:rPr lang="en-US"/>
              <a:t> / 29</a:t>
            </a:r>
            <a:endParaRPr 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CBB7AD8-FCF1-AD40-8D54-A99C3662A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7499" y="3756629"/>
            <a:ext cx="2906030" cy="1782691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8EC7C92-C793-614C-97BF-728C3B949565}"/>
              </a:ext>
            </a:extLst>
          </p:cNvPr>
          <p:cNvSpPr txBox="1"/>
          <p:nvPr/>
        </p:nvSpPr>
        <p:spPr>
          <a:xfrm>
            <a:off x="1857508" y="5722893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Model-based</a:t>
            </a:r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B854C5-A577-1046-ABF4-B89BA74BC2F6}"/>
              </a:ext>
            </a:extLst>
          </p:cNvPr>
          <p:cNvSpPr txBox="1"/>
          <p:nvPr/>
        </p:nvSpPr>
        <p:spPr>
          <a:xfrm>
            <a:off x="5590731" y="5704343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Optimization based</a:t>
            </a:r>
            <a:endParaRPr kumimoji="1" lang="ko-Kore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82149E7-124E-B446-95BF-12BA5E2DEF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381" y="3756630"/>
            <a:ext cx="3910619" cy="1782690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860055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63B4A4-4C0F-D345-A7C5-1E3609F59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Conditional Neural Processes (CNP)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C1F2BD-1F9C-7849-B3A8-967D3E2A55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dirty="0"/>
              <a:t>Meta-learning procedure in CNP</a:t>
            </a:r>
          </a:p>
          <a:p>
            <a:endParaRPr kumimoji="1" lang="en-US" altLang="ko-Kore-KR" dirty="0"/>
          </a:p>
          <a:p>
            <a:endParaRPr kumimoji="1" lang="en-US" altLang="ko-Kore-KR" dirty="0"/>
          </a:p>
          <a:p>
            <a:endParaRPr kumimoji="1" lang="en-US" altLang="ko-Kore-KR" dirty="0"/>
          </a:p>
          <a:p>
            <a:endParaRPr kumimoji="1" lang="en-US" altLang="ko-Kore-KR" dirty="0"/>
          </a:p>
          <a:p>
            <a:endParaRPr kumimoji="1" lang="en-US" altLang="ko-Kore-KR" dirty="0"/>
          </a:p>
          <a:p>
            <a:pPr lvl="1"/>
            <a:endParaRPr kumimoji="1" lang="en-US" altLang="ko-Kore-KR" dirty="0"/>
          </a:p>
          <a:p>
            <a:pPr lvl="1"/>
            <a:r>
              <a:rPr kumimoji="1" lang="en-US" altLang="ko-Kore-KR" dirty="0"/>
              <a:t>CNP takes a set of training data and tries to produce the representation that contains the information of training data.</a:t>
            </a:r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F811176-A570-F642-9319-6304B5BBC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4</a:t>
            </a:fld>
            <a:r>
              <a:rPr lang="en-US"/>
              <a:t> / 29</a:t>
            </a:r>
            <a:endParaRPr 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1E4E176-4E73-F848-BECB-4CC393C7A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5799" y="2246621"/>
            <a:ext cx="5232400" cy="2364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589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558577-AEA6-F84C-9A35-096056377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Conditional Neural Processes (CNP)</a:t>
            </a:r>
            <a:endParaRPr kumimoji="1" lang="ko-Kore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D2F464BB-F36E-0249-9209-6F68EA6C573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kumimoji="1" lang="en-US" altLang="ko-Kore-KR" dirty="0"/>
                  <a:t>Meta-learning procedure in CNP</a:t>
                </a:r>
              </a:p>
              <a:p>
                <a:pPr lvl="1"/>
                <a:r>
                  <a:rPr kumimoji="1" lang="en-US" altLang="ko-Kore-KR" dirty="0"/>
                  <a:t>Loss function</a:t>
                </a:r>
              </a:p>
              <a:p>
                <a:pPr lvl="1"/>
                <a:endParaRPr kumimoji="1" lang="en-US" altLang="ko-Kore-KR" dirty="0"/>
              </a:p>
              <a:p>
                <a:pPr lvl="1"/>
                <a:endParaRPr kumimoji="1" lang="en-US" altLang="ko-Kore-KR" dirty="0"/>
              </a:p>
              <a:p>
                <a:pPr lvl="1"/>
                <a:endParaRPr kumimoji="1" lang="en-US" altLang="ko-Kore-KR" dirty="0"/>
              </a:p>
              <a:p>
                <a:pPr lvl="1"/>
                <a:endParaRPr kumimoji="1" lang="en-US" altLang="ko-Kore-KR" dirty="0"/>
              </a:p>
              <a:p>
                <a:pPr lvl="1"/>
                <a:endParaRPr kumimoji="1" lang="en-US" altLang="ko-Kore-KR" dirty="0"/>
              </a:p>
              <a:p>
                <a:pPr lvl="1"/>
                <a:r>
                  <a:rPr kumimoji="1" lang="en-US" altLang="ko-Kore-KR" dirty="0"/>
                  <a:t>The key point of CNP is to produce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ko-Kore-KR" b="1" i="1" smtClean="0">
                            <a:latin typeface="Cambria Math" panose="02040503050406030204" pitchFamily="18" charset="0"/>
                          </a:rPr>
                          <m:t>𝝓</m:t>
                        </m:r>
                      </m:e>
                      <m:sub>
                        <m: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en-US" altLang="ko-Kore-KR" dirty="0"/>
                  <a:t> and perform a task using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ko-Kore-KR" b="1" i="1" smtClean="0">
                            <a:latin typeface="Cambria Math" panose="02040503050406030204" pitchFamily="18" charset="0"/>
                          </a:rPr>
                          <m:t>𝝓</m:t>
                        </m:r>
                      </m:e>
                      <m:sub>
                        <m:r>
                          <a:rPr kumimoji="1" lang="en-US" altLang="ko-Kore-KR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kumimoji="1" lang="ko-Kore-KR" altLang="en-US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D2F464BB-F36E-0249-9209-6F68EA6C573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12" t="-1337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B1603BA-9BEF-C34E-BEC0-8A2433213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5</a:t>
            </a:fld>
            <a:r>
              <a:rPr lang="en-US"/>
              <a:t> / 29</a:t>
            </a:r>
            <a:endParaRPr 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32A0850-214D-1642-B545-A65920B5ED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799" y="2575481"/>
            <a:ext cx="6248400" cy="1707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127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558577-AEA6-F84C-9A35-096056377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Conditional Neural Processes (CNP)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F464BB-F36E-0249-9209-6F68EA6C57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dirty="0"/>
              <a:t>CNP performs well in few-shot regression task</a:t>
            </a:r>
          </a:p>
          <a:p>
            <a:pPr lvl="1"/>
            <a:r>
              <a:rPr kumimoji="1" lang="en-US" altLang="ko-Kore-KR" dirty="0"/>
              <a:t>1-D regression task</a:t>
            </a:r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B1603BA-9BEF-C34E-BEC0-8A2433213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6</a:t>
            </a:fld>
            <a:r>
              <a:rPr lang="en-US"/>
              <a:t> / 29</a:t>
            </a:r>
            <a:endParaRPr 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0FC3EEE-F7B4-AB4A-880F-9EAE76404A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399" y="2749945"/>
            <a:ext cx="4343400" cy="149626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68EC1EF-F128-6B4C-813E-F1D25550C6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399" y="4519417"/>
            <a:ext cx="4343400" cy="16404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4B3B653-4D44-F746-8115-C7BA838730A6}"/>
              </a:ext>
            </a:extLst>
          </p:cNvPr>
          <p:cNvSpPr txBox="1"/>
          <p:nvPr/>
        </p:nvSpPr>
        <p:spPr>
          <a:xfrm>
            <a:off x="1487392" y="3313413"/>
            <a:ext cx="1167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GP (best)</a:t>
            </a:r>
            <a:endParaRPr kumimoji="1" lang="ko-Kore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E5AC37-0C74-974A-A924-233EB08685E0}"/>
              </a:ext>
            </a:extLst>
          </p:cNvPr>
          <p:cNvSpPr txBox="1"/>
          <p:nvPr/>
        </p:nvSpPr>
        <p:spPr>
          <a:xfrm>
            <a:off x="1735376" y="5154964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CNP</a:t>
            </a:r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5CB589-4ADC-1B4F-A7E1-4516B85C9C91}"/>
              </a:ext>
            </a:extLst>
          </p:cNvPr>
          <p:cNvSpPr txBox="1"/>
          <p:nvPr/>
        </p:nvSpPr>
        <p:spPr>
          <a:xfrm>
            <a:off x="3424768" y="2380613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5 points</a:t>
            </a:r>
            <a:endParaRPr kumimoji="1" lang="ko-Kore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44449C-0A4A-0747-B09B-462AA4F80086}"/>
              </a:ext>
            </a:extLst>
          </p:cNvPr>
          <p:cNvSpPr txBox="1"/>
          <p:nvPr/>
        </p:nvSpPr>
        <p:spPr>
          <a:xfrm>
            <a:off x="5626102" y="2380613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50 points</a:t>
            </a:r>
            <a:endParaRPr kumimoji="1" lang="ko-Kore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EB7910-8A89-E74E-86C9-EDF318D5F962}"/>
              </a:ext>
            </a:extLst>
          </p:cNvPr>
          <p:cNvSpPr txBox="1"/>
          <p:nvPr/>
        </p:nvSpPr>
        <p:spPr>
          <a:xfrm>
            <a:off x="1171118" y="2380613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# context points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941688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9FD58-E59A-9B45-AC93-B2D4F5474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/>
              <a:t>Fine-tuning for meta-learning</a:t>
            </a:r>
            <a:endParaRPr kumimoji="1" lang="ko-Kore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내용 개체 틀 2">
                <a:extLst>
                  <a:ext uri="{FF2B5EF4-FFF2-40B4-BE49-F238E27FC236}">
                    <a16:creationId xmlns:a16="http://schemas.microsoft.com/office/drawing/2014/main" id="{B4BFE05A-41E3-0D4C-90B4-CB136C8A5B6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83927" y="1387098"/>
                <a:ext cx="8704579" cy="4739065"/>
              </a:xfrm>
            </p:spPr>
            <p:txBody>
              <a:bodyPr/>
              <a:lstStyle/>
              <a:p>
                <a:r>
                  <a:rPr kumimoji="1" lang="en-US" altLang="ko-Kore-KR" dirty="0"/>
                  <a:t>Meta-learning procedure of MAML</a:t>
                </a:r>
              </a:p>
              <a:p>
                <a:pPr lvl="1"/>
                <a:r>
                  <a:rPr kumimoji="1" lang="en-US" altLang="ko-Kore-KR" dirty="0"/>
                  <a:t>Motivation: Can we find a good initial pre-trained model so that it can be quickly adapted? </a:t>
                </a:r>
              </a:p>
              <a:p>
                <a:pPr marL="457200" lvl="1" indent="0">
                  <a:buNone/>
                </a:pPr>
                <a:endParaRPr kumimoji="1" lang="en-US" altLang="ko-Kore-KR" dirty="0"/>
              </a:p>
              <a:p>
                <a:pPr lvl="1"/>
                <a:endParaRPr kumimoji="1" lang="en-US" altLang="ko-Kore-KR" dirty="0"/>
              </a:p>
              <a:p>
                <a:pPr lvl="1"/>
                <a:endParaRPr kumimoji="1" lang="en-US" altLang="ko-Kore-KR" dirty="0"/>
              </a:p>
              <a:p>
                <a:pPr lvl="1"/>
                <a:endParaRPr kumimoji="1" lang="en-US" altLang="ko-Kore-KR" dirty="0"/>
              </a:p>
              <a:p>
                <a:pPr marL="457200" lvl="1" indent="0">
                  <a:buNone/>
                </a:pPr>
                <a:endParaRPr kumimoji="1" lang="en-US" altLang="ko-Kore-KR" dirty="0"/>
              </a:p>
              <a:p>
                <a:pPr lvl="1"/>
                <a:r>
                  <a:rPr kumimoji="1" lang="en-US" altLang="ko-Kore-KR" dirty="0"/>
                  <a:t>Train over many tasks (in meta-train) to learn </a:t>
                </a:r>
                <a14:m>
                  <m:oMath xmlns:m="http://schemas.openxmlformats.org/officeDocument/2006/math">
                    <m:r>
                      <a:rPr kumimoji="1" lang="en-US" altLang="ko-Kore-KR" b="0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kumimoji="1" lang="en-US" altLang="ko-Kore-KR" dirty="0"/>
                  <a:t> that transfers via fine-tuning</a:t>
                </a:r>
              </a:p>
            </p:txBody>
          </p:sp>
        </mc:Choice>
        <mc:Fallback xmlns="">
          <p:sp>
            <p:nvSpPr>
              <p:cNvPr id="5" name="내용 개체 틀 2">
                <a:extLst>
                  <a:ext uri="{FF2B5EF4-FFF2-40B4-BE49-F238E27FC236}">
                    <a16:creationId xmlns:a16="http://schemas.microsoft.com/office/drawing/2014/main" id="{B4BFE05A-41E3-0D4C-90B4-CB136C8A5B6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83927" y="1387098"/>
                <a:ext cx="8704579" cy="4739065"/>
              </a:xfrm>
              <a:blipFill>
                <a:blip r:embed="rId3"/>
                <a:stretch>
                  <a:fillRect l="-1312" t="-1337" r="-146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그림 5">
            <a:extLst>
              <a:ext uri="{FF2B5EF4-FFF2-40B4-BE49-F238E27FC236}">
                <a16:creationId xmlns:a16="http://schemas.microsoft.com/office/drawing/2014/main" id="{68C847E1-50E6-4647-A4E3-1C95C69C6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9572" y="2901599"/>
            <a:ext cx="5973288" cy="1877693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38C57C6-94BB-2A4D-A5FB-8388F5BF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7</a:t>
            </a:fld>
            <a:r>
              <a:rPr lang="en-US"/>
              <a:t> / 121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282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9FD58-E59A-9B45-AC93-B2D4F5474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/>
              <a:t>Model-Agnostic Meta-Learning (MAML)</a:t>
            </a:r>
            <a:endParaRPr kumimoji="1" lang="ko-Kore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내용 개체 틀 2">
                <a:extLst>
                  <a:ext uri="{FF2B5EF4-FFF2-40B4-BE49-F238E27FC236}">
                    <a16:creationId xmlns:a16="http://schemas.microsoft.com/office/drawing/2014/main" id="{B4BFE05A-41E3-0D4C-90B4-CB136C8A5B6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83927" y="1387098"/>
                <a:ext cx="8704579" cy="4739065"/>
              </a:xfrm>
            </p:spPr>
            <p:txBody>
              <a:bodyPr/>
              <a:lstStyle/>
              <a:p>
                <a:r>
                  <a:rPr kumimoji="1" lang="en-US" altLang="ko-Kore-KR" dirty="0"/>
                  <a:t>Find the initialization </a:t>
                </a:r>
                <a14:m>
                  <m:oMath xmlns:m="http://schemas.openxmlformats.org/officeDocument/2006/math">
                    <m:r>
                      <a:rPr kumimoji="1" lang="en-US" altLang="ko-Kore-KR" b="1" i="1" smtClean="0">
                        <a:latin typeface="Cambria Math" panose="02040503050406030204" pitchFamily="18" charset="0"/>
                      </a:rPr>
                      <m:t>𝜽</m:t>
                    </m:r>
                  </m:oMath>
                </a14:m>
                <a:r>
                  <a:rPr kumimoji="1" lang="en-US" altLang="ko-Kore-KR" b="1" dirty="0"/>
                  <a:t> </a:t>
                </a:r>
                <a:r>
                  <a:rPr kumimoji="1" lang="en-US" altLang="ko-Kore-KR" dirty="0"/>
                  <a:t>such that</a:t>
                </a:r>
                <a:endParaRPr kumimoji="1" lang="en-US" altLang="ko-Kore-KR" b="1" dirty="0"/>
              </a:p>
              <a:p>
                <a:pPr lvl="1"/>
                <a:r>
                  <a:rPr kumimoji="1" lang="en-US" altLang="ko-Kore-KR" dirty="0"/>
                  <a:t>A model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ko-KR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kumimoji="1" lang="en-US" altLang="ko-KR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kumimoji="1" lang="en-US" altLang="ko-KR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1" lang="en-US" altLang="ko-Kore-KR" dirty="0"/>
                  <a:t>which can perform well on task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ko-Kore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ko-Kore-KR" i="1">
                            <a:latin typeface="Cambria Math" panose="02040503050406030204" pitchFamily="18" charset="0"/>
                          </a:rPr>
                          <m:t>𝒯</m:t>
                        </m:r>
                      </m:e>
                      <m:sub>
                        <m:r>
                          <a:rPr kumimoji="1" lang="en-US" altLang="ko-Kore-KR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en-US" altLang="ko-Kore-KR" b="1" dirty="0"/>
                  <a:t> </a:t>
                </a:r>
                <a:r>
                  <a:rPr kumimoji="1" lang="en-US" altLang="ko-Kore-KR" dirty="0"/>
                  <a:t>can be obtained with a few gradient descent updates!</a:t>
                </a:r>
              </a:p>
              <a:p>
                <a:pPr lvl="1"/>
                <a:endParaRPr kumimoji="1" lang="en-US" altLang="ko-Kore-KR" b="1" dirty="0"/>
              </a:p>
              <a:p>
                <a:pPr lvl="1"/>
                <a:endParaRPr kumimoji="1" lang="en-US" altLang="ko-Kore-KR" b="1" dirty="0"/>
              </a:p>
              <a:p>
                <a:pPr lvl="1"/>
                <a:endParaRPr kumimoji="1" lang="en-US" altLang="ko-Kore-KR" b="1" dirty="0"/>
              </a:p>
              <a:p>
                <a:pPr lvl="1"/>
                <a:endParaRPr kumimoji="1" lang="en-US" altLang="ko-Kore-KR" b="1" dirty="0"/>
              </a:p>
              <a:p>
                <a:pPr lvl="1"/>
                <a:endParaRPr kumimoji="1" lang="en-US" altLang="ko-Kore-KR" b="1" dirty="0"/>
              </a:p>
              <a:p>
                <a:pPr lvl="1"/>
                <a:r>
                  <a:rPr kumimoji="1" lang="en-US" altLang="ko-Kore-KR" dirty="0"/>
                  <a:t>Model agnostic + generalizable to many tasks (SL or RL)</a:t>
                </a:r>
              </a:p>
              <a:p>
                <a:pPr lvl="1"/>
                <a:endParaRPr kumimoji="1" lang="en-US" altLang="ko-Kore-KR" dirty="0"/>
              </a:p>
            </p:txBody>
          </p:sp>
        </mc:Choice>
        <mc:Fallback xmlns="">
          <p:sp>
            <p:nvSpPr>
              <p:cNvPr id="5" name="내용 개체 틀 2">
                <a:extLst>
                  <a:ext uri="{FF2B5EF4-FFF2-40B4-BE49-F238E27FC236}">
                    <a16:creationId xmlns:a16="http://schemas.microsoft.com/office/drawing/2014/main" id="{B4BFE05A-41E3-0D4C-90B4-CB136C8A5B6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83927" y="1387098"/>
                <a:ext cx="8704579" cy="4739065"/>
              </a:xfrm>
              <a:blipFill>
                <a:blip r:embed="rId3"/>
                <a:stretch>
                  <a:fillRect l="-1261" t="-1287" r="-7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80241304-1ED3-9E48-844D-179E13286BF8}"/>
              </a:ext>
            </a:extLst>
          </p:cNvPr>
          <p:cNvSpPr txBox="1"/>
          <p:nvPr/>
        </p:nvSpPr>
        <p:spPr>
          <a:xfrm>
            <a:off x="1478541" y="6126163"/>
            <a:ext cx="75435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/>
              <a:t>[Finn</a:t>
            </a:r>
            <a:r>
              <a:rPr lang="en-US" sz="1400"/>
              <a:t> et al, Model Agnostic Meta-Learning for Fast Adaptation of Deep Learning, ICML, 2017]</a:t>
            </a:r>
            <a:endParaRPr lang="en-KR" sz="140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678791C-FB1B-A945-945C-83DC5986AA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6813" y="2809263"/>
            <a:ext cx="6316318" cy="2001058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6FFD3D9-E5D5-6D4D-AC17-B392D8DE9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8</a:t>
            </a:fld>
            <a:r>
              <a:rPr lang="en-US"/>
              <a:t> / 121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628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C762A0-8BD2-E548-BE82-063883031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/>
              <a:t>Model-Agnostic Meta-Learning (MAML)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A9172E-1B46-ED4C-841B-5CDFCFA08C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dirty="0"/>
              <a:t>MAML performs well in few-shot regression task</a:t>
            </a:r>
          </a:p>
          <a:p>
            <a:pPr lvl="1"/>
            <a:r>
              <a:rPr kumimoji="1" lang="en-US" altLang="ko-Kore-KR" dirty="0"/>
              <a:t>1-D regression task</a:t>
            </a:r>
          </a:p>
          <a:p>
            <a:pPr lvl="1"/>
            <a:endParaRPr kumimoji="1" lang="en-US" altLang="ko-Kore-KR" dirty="0"/>
          </a:p>
          <a:p>
            <a:pPr lvl="1"/>
            <a:endParaRPr kumimoji="1" lang="en-US" altLang="ko-Kore-KR" dirty="0"/>
          </a:p>
          <a:p>
            <a:pPr lvl="1"/>
            <a:endParaRPr kumimoji="1" lang="en-US" altLang="ko-Kore-KR" dirty="0"/>
          </a:p>
          <a:p>
            <a:pPr lvl="1"/>
            <a:endParaRPr kumimoji="1" lang="en-US" altLang="ko-Kore-KR" dirty="0"/>
          </a:p>
          <a:p>
            <a:pPr lvl="1"/>
            <a:endParaRPr kumimoji="1" lang="en-US" altLang="ko-Kore-KR" dirty="0"/>
          </a:p>
          <a:p>
            <a:pPr lvl="1"/>
            <a:endParaRPr kumimoji="1" lang="en-US" altLang="ko-Kore-KR" dirty="0"/>
          </a:p>
          <a:p>
            <a:pPr lvl="1"/>
            <a:r>
              <a:rPr kumimoji="1" lang="en-US" altLang="ko-Kore-KR" dirty="0"/>
              <a:t>After few updates, a model can adapt a novel sine-wave function with few training samples</a:t>
            </a:r>
            <a:endParaRPr kumimoji="1" lang="ko-Kore-KR" altLang="en-US" dirty="0"/>
          </a:p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1A08ED-7F71-274F-8B8D-53C158BAF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8BE47-A309-A04A-8ACD-5472A992E3BA}" type="slidenum">
              <a:rPr lang="en-US" smtClean="0"/>
              <a:pPr/>
              <a:t>9</a:t>
            </a:fld>
            <a:r>
              <a:rPr lang="en-US"/>
              <a:t> / 29</a:t>
            </a:r>
            <a:endParaRPr 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3695DF6-EBBD-4544-B2A0-1FEDB085C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94" y="2814970"/>
            <a:ext cx="8638829" cy="1883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636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356183</TotalTime>
  <Words>1269</Words>
  <Application>Microsoft Macintosh PowerPoint</Application>
  <PresentationFormat>화면 슬라이드 쇼(4:3)</PresentationFormat>
  <Paragraphs>302</Paragraphs>
  <Slides>27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2" baseType="lpstr">
      <vt:lpstr>Arial</vt:lpstr>
      <vt:lpstr>Calibri</vt:lpstr>
      <vt:lpstr>Cambria Math</vt:lpstr>
      <vt:lpstr>Gill Sans MT</vt:lpstr>
      <vt:lpstr>Office Theme</vt:lpstr>
      <vt:lpstr>AI 전문가 교육과정 : Learning Algorithms I (Meta-Learning - Lab) </vt:lpstr>
      <vt:lpstr>Outline</vt:lpstr>
      <vt:lpstr>Topic for Lab</vt:lpstr>
      <vt:lpstr>Conditional Neural Processes (CNP)</vt:lpstr>
      <vt:lpstr>Conditional Neural Processes (CNP)</vt:lpstr>
      <vt:lpstr>Conditional Neural Processes (CNP)</vt:lpstr>
      <vt:lpstr>Fine-tuning for meta-learning</vt:lpstr>
      <vt:lpstr>Model-Agnostic Meta-Learning (MAML)</vt:lpstr>
      <vt:lpstr>Model-Agnostic Meta-Learning (MAML)</vt:lpstr>
      <vt:lpstr>Outline</vt:lpstr>
      <vt:lpstr>Goal of Lab for CNP</vt:lpstr>
      <vt:lpstr>Goal of Lab for CNP</vt:lpstr>
      <vt:lpstr>Goal of Lab for CNP</vt:lpstr>
      <vt:lpstr>Goal of Lab for CNP</vt:lpstr>
      <vt:lpstr>Goal of Lab for MAML</vt:lpstr>
      <vt:lpstr>Goal of Lab for MAML</vt:lpstr>
      <vt:lpstr>Goal of Lab for MAML</vt:lpstr>
      <vt:lpstr>Goal of Lab for MAML</vt:lpstr>
      <vt:lpstr>Goal of Lab for MAML</vt:lpstr>
      <vt:lpstr>Goal of Lab for MAML</vt:lpstr>
      <vt:lpstr>Outline</vt:lpstr>
      <vt:lpstr>Program Structure</vt:lpstr>
      <vt:lpstr>Program Structure</vt:lpstr>
      <vt:lpstr>Program Structure</vt:lpstr>
      <vt:lpstr>Program Structure</vt:lpstr>
      <vt:lpstr>Program Structure</vt:lpstr>
      <vt:lpstr>Program Structure</vt:lpstr>
    </vt:vector>
  </TitlesOfParts>
  <Company>Yahoo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methods for computer science and software engineering</dc:title>
  <dc:creator>Yahoo</dc:creator>
  <cp:lastModifiedBy>안홍준</cp:lastModifiedBy>
  <cp:revision>2621</cp:revision>
  <cp:lastPrinted>2020-10-20T09:55:38Z</cp:lastPrinted>
  <dcterms:created xsi:type="dcterms:W3CDTF">2011-10-29T09:19:52Z</dcterms:created>
  <dcterms:modified xsi:type="dcterms:W3CDTF">2021-08-08T13:08:28Z</dcterms:modified>
</cp:coreProperties>
</file>